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0"/>
  </p:notesMasterIdLst>
  <p:sldIdLst>
    <p:sldId id="512" r:id="rId3"/>
    <p:sldId id="260" r:id="rId4"/>
    <p:sldId id="261" r:id="rId5"/>
    <p:sldId id="263" r:id="rId6"/>
    <p:sldId id="326" r:id="rId7"/>
    <p:sldId id="279" r:id="rId8"/>
    <p:sldId id="281" r:id="rId9"/>
    <p:sldId id="282" r:id="rId10"/>
    <p:sldId id="265" r:id="rId11"/>
    <p:sldId id="264" r:id="rId12"/>
    <p:sldId id="271" r:id="rId13"/>
    <p:sldId id="584" r:id="rId14"/>
    <p:sldId id="538" r:id="rId15"/>
    <p:sldId id="539" r:id="rId16"/>
    <p:sldId id="267" r:id="rId17"/>
    <p:sldId id="540" r:id="rId18"/>
    <p:sldId id="541" r:id="rId19"/>
    <p:sldId id="273" r:id="rId20"/>
    <p:sldId id="542" r:id="rId21"/>
    <p:sldId id="543" r:id="rId22"/>
    <p:sldId id="276" r:id="rId23"/>
    <p:sldId id="579" r:id="rId24"/>
    <p:sldId id="277" r:id="rId25"/>
    <p:sldId id="288" r:id="rId26"/>
    <p:sldId id="289" r:id="rId27"/>
    <p:sldId id="583" r:id="rId28"/>
    <p:sldId id="549" r:id="rId29"/>
    <p:sldId id="550" r:id="rId30"/>
    <p:sldId id="544" r:id="rId31"/>
    <p:sldId id="545" r:id="rId32"/>
    <p:sldId id="280" r:id="rId33"/>
    <p:sldId id="546" r:id="rId34"/>
    <p:sldId id="547" r:id="rId35"/>
    <p:sldId id="548" r:id="rId36"/>
    <p:sldId id="551" r:id="rId37"/>
    <p:sldId id="315" r:id="rId38"/>
    <p:sldId id="552" r:id="rId39"/>
    <p:sldId id="553" r:id="rId40"/>
    <p:sldId id="554" r:id="rId41"/>
    <p:sldId id="555" r:id="rId42"/>
    <p:sldId id="556" r:id="rId43"/>
    <p:sldId id="557" r:id="rId44"/>
    <p:sldId id="558" r:id="rId45"/>
    <p:sldId id="559" r:id="rId46"/>
    <p:sldId id="560" r:id="rId47"/>
    <p:sldId id="561" r:id="rId48"/>
    <p:sldId id="562" r:id="rId49"/>
    <p:sldId id="564" r:id="rId50"/>
    <p:sldId id="563" r:id="rId51"/>
    <p:sldId id="565" r:id="rId52"/>
    <p:sldId id="566" r:id="rId53"/>
    <p:sldId id="567" r:id="rId54"/>
    <p:sldId id="568" r:id="rId55"/>
    <p:sldId id="569" r:id="rId56"/>
    <p:sldId id="570" r:id="rId57"/>
    <p:sldId id="571" r:id="rId58"/>
    <p:sldId id="572" r:id="rId59"/>
    <p:sldId id="535" r:id="rId60"/>
    <p:sldId id="573" r:id="rId61"/>
    <p:sldId id="574" r:id="rId62"/>
    <p:sldId id="331" r:id="rId63"/>
    <p:sldId id="580" r:id="rId64"/>
    <p:sldId id="318" r:id="rId65"/>
    <p:sldId id="576" r:id="rId66"/>
    <p:sldId id="577" r:id="rId67"/>
    <p:sldId id="578" r:id="rId68"/>
    <p:sldId id="32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pe, Tina" initials="PT" lastIdx="23" clrIdx="0">
    <p:extLst>
      <p:ext uri="{19B8F6BF-5375-455C-9EA6-DF929625EA0E}">
        <p15:presenceInfo xmlns:p15="http://schemas.microsoft.com/office/powerpoint/2012/main" userId="S::Tina.Pope@justice.govt.nz::ea490121-a741-4545-81e8-0e22b502ce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4" autoAdjust="0"/>
    <p:restoredTop sz="86395"/>
  </p:normalViewPr>
  <p:slideViewPr>
    <p:cSldViewPr snapToGrid="0">
      <p:cViewPr varScale="1">
        <p:scale>
          <a:sx n="66" d="100"/>
          <a:sy n="66" d="100"/>
        </p:scale>
        <p:origin x="392" y="40"/>
      </p:cViewPr>
      <p:guideLst/>
    </p:cSldViewPr>
  </p:slideViewPr>
  <p:outlineViewPr>
    <p:cViewPr>
      <p:scale>
        <a:sx n="33" d="100"/>
        <a:sy n="33" d="100"/>
      </p:scale>
      <p:origin x="0" y="-4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A8E12-9F89-4B4B-B5FA-565F677898E1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26238-3777-CA47-9556-F51A815A020A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AU" sz="2000" i="1" dirty="0"/>
            <a:t>Efficient </a:t>
          </a:r>
        </a:p>
        <a:p>
          <a:pPr rtl="0"/>
          <a:r>
            <a:rPr lang="en-AU" sz="2000" i="1" dirty="0"/>
            <a:t>procedural justice</a:t>
          </a:r>
          <a:r>
            <a:rPr lang="en-AU" sz="2000" dirty="0"/>
            <a:t> </a:t>
          </a:r>
        </a:p>
        <a:p>
          <a:pPr rtl="0"/>
          <a:r>
            <a:rPr lang="en-AU" sz="6000" dirty="0"/>
            <a:t>+</a:t>
          </a:r>
        </a:p>
        <a:p>
          <a:pPr rtl="0"/>
          <a:r>
            <a:rPr lang="en-AU" sz="1600" dirty="0"/>
            <a:t> </a:t>
          </a:r>
          <a:r>
            <a:rPr lang="en-AU" sz="2000" i="1" dirty="0"/>
            <a:t>Substantive  justice </a:t>
          </a:r>
        </a:p>
      </dgm:t>
    </dgm:pt>
    <dgm:pt modelId="{10151E9B-A277-3242-8023-4581CB48533A}" type="parTrans" cxnId="{AE9C306C-4258-3443-924A-42C05F34A14F}">
      <dgm:prSet/>
      <dgm:spPr/>
      <dgm:t>
        <a:bodyPr/>
        <a:lstStyle/>
        <a:p>
          <a:endParaRPr lang="en-US"/>
        </a:p>
      </dgm:t>
    </dgm:pt>
    <dgm:pt modelId="{4BF41358-248A-CC49-8487-3F4BCA07F70A}" type="sibTrans" cxnId="{AE9C306C-4258-3443-924A-42C05F34A14F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06E38A9-3956-0448-A336-0E4263557E0A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is-IS" sz="3200" dirty="0"/>
            <a:t>Quality justice</a:t>
          </a:r>
        </a:p>
      </dgm:t>
    </dgm:pt>
    <dgm:pt modelId="{F66E8508-2641-5343-8A17-CB1B2A7EDD4C}" type="parTrans" cxnId="{4D64EE6E-74EE-CE49-BCC8-E2D1DB9F0ECD}">
      <dgm:prSet/>
      <dgm:spPr/>
      <dgm:t>
        <a:bodyPr/>
        <a:lstStyle/>
        <a:p>
          <a:endParaRPr lang="en-US"/>
        </a:p>
      </dgm:t>
    </dgm:pt>
    <dgm:pt modelId="{34991954-6F77-E748-81CD-3AD0010D6A1B}" type="sibTrans" cxnId="{4D64EE6E-74EE-CE49-BCC8-E2D1DB9F0ECD}">
      <dgm:prSet/>
      <dgm:spPr/>
      <dgm:t>
        <a:bodyPr/>
        <a:lstStyle/>
        <a:p>
          <a:endParaRPr lang="en-US"/>
        </a:p>
      </dgm:t>
    </dgm:pt>
    <dgm:pt modelId="{786D2309-DCFF-514C-B762-11F02CC42541}" type="pres">
      <dgm:prSet presAssocID="{407A8E12-9F89-4B4B-B5FA-565F677898E1}" presName="linearFlow" presStyleCnt="0">
        <dgm:presLayoutVars>
          <dgm:dir/>
          <dgm:resizeHandles val="exact"/>
        </dgm:presLayoutVars>
      </dgm:prSet>
      <dgm:spPr/>
    </dgm:pt>
    <dgm:pt modelId="{3BEC678D-D7D9-B444-A6C2-866884EC1272}" type="pres">
      <dgm:prSet presAssocID="{BE626238-3777-CA47-9556-F51A815A020A}" presName="node" presStyleLbl="node1" presStyleIdx="0" presStyleCnt="2">
        <dgm:presLayoutVars>
          <dgm:bulletEnabled val="1"/>
        </dgm:presLayoutVars>
      </dgm:prSet>
      <dgm:spPr/>
    </dgm:pt>
    <dgm:pt modelId="{F040D496-4563-BF46-96AE-00FA475C4F09}" type="pres">
      <dgm:prSet presAssocID="{4BF41358-248A-CC49-8487-3F4BCA07F70A}" presName="spacerL" presStyleCnt="0"/>
      <dgm:spPr/>
    </dgm:pt>
    <dgm:pt modelId="{47935101-7DF1-6341-A96D-FDB96E276367}" type="pres">
      <dgm:prSet presAssocID="{4BF41358-248A-CC49-8487-3F4BCA07F70A}" presName="sibTrans" presStyleLbl="sibTrans2D1" presStyleIdx="0" presStyleCnt="1"/>
      <dgm:spPr/>
    </dgm:pt>
    <dgm:pt modelId="{B569F2CD-4754-014B-A947-D93B99250FA9}" type="pres">
      <dgm:prSet presAssocID="{4BF41358-248A-CC49-8487-3F4BCA07F70A}" presName="spacerR" presStyleCnt="0"/>
      <dgm:spPr/>
    </dgm:pt>
    <dgm:pt modelId="{ED6802DE-BF9E-A64C-A447-DAD334213254}" type="pres">
      <dgm:prSet presAssocID="{306E38A9-3956-0448-A336-0E4263557E0A}" presName="node" presStyleLbl="node1" presStyleIdx="1" presStyleCnt="2">
        <dgm:presLayoutVars>
          <dgm:bulletEnabled val="1"/>
        </dgm:presLayoutVars>
      </dgm:prSet>
      <dgm:spPr/>
    </dgm:pt>
  </dgm:ptLst>
  <dgm:cxnLst>
    <dgm:cxn modelId="{AE9C306C-4258-3443-924A-42C05F34A14F}" srcId="{407A8E12-9F89-4B4B-B5FA-565F677898E1}" destId="{BE626238-3777-CA47-9556-F51A815A020A}" srcOrd="0" destOrd="0" parTransId="{10151E9B-A277-3242-8023-4581CB48533A}" sibTransId="{4BF41358-248A-CC49-8487-3F4BCA07F70A}"/>
    <dgm:cxn modelId="{EC72E36E-A6CE-8B4C-B492-BD197E699752}" type="presOf" srcId="{BE626238-3777-CA47-9556-F51A815A020A}" destId="{3BEC678D-D7D9-B444-A6C2-866884EC1272}" srcOrd="0" destOrd="0" presId="urn:microsoft.com/office/officeart/2005/8/layout/equation1"/>
    <dgm:cxn modelId="{4D64EE6E-74EE-CE49-BCC8-E2D1DB9F0ECD}" srcId="{407A8E12-9F89-4B4B-B5FA-565F677898E1}" destId="{306E38A9-3956-0448-A336-0E4263557E0A}" srcOrd="1" destOrd="0" parTransId="{F66E8508-2641-5343-8A17-CB1B2A7EDD4C}" sibTransId="{34991954-6F77-E748-81CD-3AD0010D6A1B}"/>
    <dgm:cxn modelId="{3CEEB38E-CC5A-5C48-9959-7F22E02FA36C}" type="presOf" srcId="{407A8E12-9F89-4B4B-B5FA-565F677898E1}" destId="{786D2309-DCFF-514C-B762-11F02CC42541}" srcOrd="0" destOrd="0" presId="urn:microsoft.com/office/officeart/2005/8/layout/equation1"/>
    <dgm:cxn modelId="{56176CA1-CF0B-4D4C-BDFC-4ECBEC58CE3A}" type="presOf" srcId="{4BF41358-248A-CC49-8487-3F4BCA07F70A}" destId="{47935101-7DF1-6341-A96D-FDB96E276367}" srcOrd="0" destOrd="0" presId="urn:microsoft.com/office/officeart/2005/8/layout/equation1"/>
    <dgm:cxn modelId="{6F4464CE-9660-6A45-A757-D2F3283D5A37}" type="presOf" srcId="{306E38A9-3956-0448-A336-0E4263557E0A}" destId="{ED6802DE-BF9E-A64C-A447-DAD334213254}" srcOrd="0" destOrd="0" presId="urn:microsoft.com/office/officeart/2005/8/layout/equation1"/>
    <dgm:cxn modelId="{5610A759-634E-E342-B07A-C1FE0CA967AB}" type="presParOf" srcId="{786D2309-DCFF-514C-B762-11F02CC42541}" destId="{3BEC678D-D7D9-B444-A6C2-866884EC1272}" srcOrd="0" destOrd="0" presId="urn:microsoft.com/office/officeart/2005/8/layout/equation1"/>
    <dgm:cxn modelId="{9B735360-7A6F-8B4E-A9FD-F01DDEFC3E2A}" type="presParOf" srcId="{786D2309-DCFF-514C-B762-11F02CC42541}" destId="{F040D496-4563-BF46-96AE-00FA475C4F09}" srcOrd="1" destOrd="0" presId="urn:microsoft.com/office/officeart/2005/8/layout/equation1"/>
    <dgm:cxn modelId="{C913C111-3EEC-B844-B637-312098C3C7E3}" type="presParOf" srcId="{786D2309-DCFF-514C-B762-11F02CC42541}" destId="{47935101-7DF1-6341-A96D-FDB96E276367}" srcOrd="2" destOrd="0" presId="urn:microsoft.com/office/officeart/2005/8/layout/equation1"/>
    <dgm:cxn modelId="{E7F2A7B4-0354-C047-95FF-B4807A2E9522}" type="presParOf" srcId="{786D2309-DCFF-514C-B762-11F02CC42541}" destId="{B569F2CD-4754-014B-A947-D93B99250FA9}" srcOrd="3" destOrd="0" presId="urn:microsoft.com/office/officeart/2005/8/layout/equation1"/>
    <dgm:cxn modelId="{845CFDD5-6C9D-344D-A055-714FDA25C1E8}" type="presParOf" srcId="{786D2309-DCFF-514C-B762-11F02CC42541}" destId="{ED6802DE-BF9E-A64C-A447-DAD334213254}" srcOrd="4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93430-E4BE-D646-8201-CA507BF9C7F8}" type="doc">
      <dgm:prSet loTypeId="urn:microsoft.com/office/officeart/2005/8/layout/cycle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A577F4-3124-7645-B78A-C93F4904EA2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1" dirty="0"/>
            <a:t>1. Leaders review CPM report</a:t>
          </a:r>
        </a:p>
      </dgm:t>
    </dgm:pt>
    <dgm:pt modelId="{24517048-6A45-7646-82AF-C96E6746F2E3}" type="parTrans" cxnId="{D60ACC96-C9CD-3345-8261-B5D0675FCBBD}">
      <dgm:prSet/>
      <dgm:spPr/>
      <dgm:t>
        <a:bodyPr/>
        <a:lstStyle/>
        <a:p>
          <a:endParaRPr lang="en-US"/>
        </a:p>
      </dgm:t>
    </dgm:pt>
    <dgm:pt modelId="{1CAA2CA4-D1D6-1B40-BAC9-6943AE99F797}" type="sibTrans" cxnId="{D60ACC96-C9CD-3345-8261-B5D0675FCBBD}">
      <dgm:prSet/>
      <dgm:spPr/>
      <dgm:t>
        <a:bodyPr/>
        <a:lstStyle/>
        <a:p>
          <a:endParaRPr lang="en-US" sz="1400" b="1"/>
        </a:p>
      </dgm:t>
    </dgm:pt>
    <dgm:pt modelId="{6544E61F-7A3E-7847-856A-E4F5DF30A54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200" b="1" dirty="0"/>
            <a:t>3. Investigate  causes for the gap</a:t>
          </a:r>
        </a:p>
      </dgm:t>
    </dgm:pt>
    <dgm:pt modelId="{B607CCF2-F69C-354F-9A3A-C9ACD9A4C4B2}" type="parTrans" cxnId="{9441D548-4B61-1240-AB3A-D908EB48CC68}">
      <dgm:prSet/>
      <dgm:spPr/>
      <dgm:t>
        <a:bodyPr/>
        <a:lstStyle/>
        <a:p>
          <a:endParaRPr lang="en-US"/>
        </a:p>
      </dgm:t>
    </dgm:pt>
    <dgm:pt modelId="{AE189DD4-F2D6-8446-9F26-7F751A4565A3}" type="sibTrans" cxnId="{9441D548-4B61-1240-AB3A-D908EB48CC68}">
      <dgm:prSet/>
      <dgm:spPr/>
      <dgm:t>
        <a:bodyPr/>
        <a:lstStyle/>
        <a:p>
          <a:endParaRPr lang="en-US" sz="1400" b="1"/>
        </a:p>
      </dgm:t>
    </dgm:pt>
    <dgm:pt modelId="{81EA328C-0DB7-EE49-9E0B-4F2DADF2107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b="1" dirty="0"/>
            <a:t>4. Plan action to improve</a:t>
          </a:r>
        </a:p>
      </dgm:t>
    </dgm:pt>
    <dgm:pt modelId="{436E0012-1E39-1E4B-B83B-73B1CDB34037}" type="parTrans" cxnId="{CC0F354B-5382-7548-B91C-1ACC051A9DE5}">
      <dgm:prSet/>
      <dgm:spPr/>
      <dgm:t>
        <a:bodyPr/>
        <a:lstStyle/>
        <a:p>
          <a:endParaRPr lang="en-US"/>
        </a:p>
      </dgm:t>
    </dgm:pt>
    <dgm:pt modelId="{71D555EC-F231-B44B-B769-11F080ED0CD2}" type="sibTrans" cxnId="{CC0F354B-5382-7548-B91C-1ACC051A9DE5}">
      <dgm:prSet/>
      <dgm:spPr/>
      <dgm:t>
        <a:bodyPr/>
        <a:lstStyle/>
        <a:p>
          <a:endParaRPr lang="en-US" sz="1400" b="1"/>
        </a:p>
      </dgm:t>
    </dgm:pt>
    <dgm:pt modelId="{6C3DB293-FB61-C14E-9C2F-10257E9E86C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/>
            <a:t>5.  </a:t>
          </a:r>
          <a:r>
            <a:rPr lang="en-US" sz="1200" b="1" dirty="0"/>
            <a:t>Implement improvement plan </a:t>
          </a:r>
        </a:p>
      </dgm:t>
    </dgm:pt>
    <dgm:pt modelId="{A576BFC1-4A38-5641-9CE8-548F873A8B75}" type="parTrans" cxnId="{A3DC7ED6-5974-D247-A548-2CF503A836F5}">
      <dgm:prSet/>
      <dgm:spPr/>
      <dgm:t>
        <a:bodyPr/>
        <a:lstStyle/>
        <a:p>
          <a:endParaRPr lang="en-US"/>
        </a:p>
      </dgm:t>
    </dgm:pt>
    <dgm:pt modelId="{C098C3B3-8735-0A42-B57E-10A91F8F0927}" type="sibTrans" cxnId="{A3DC7ED6-5974-D247-A548-2CF503A836F5}">
      <dgm:prSet/>
      <dgm:spPr/>
      <dgm:t>
        <a:bodyPr/>
        <a:lstStyle/>
        <a:p>
          <a:endParaRPr lang="en-US" sz="1400" b="1"/>
        </a:p>
      </dgm:t>
    </dgm:pt>
    <dgm:pt modelId="{36CC47D0-2D48-6E44-A5A2-34050D9D5F1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/>
            <a:t>6. Collect data and apply indicators and produce report </a:t>
          </a:r>
        </a:p>
      </dgm:t>
    </dgm:pt>
    <dgm:pt modelId="{72E1C46A-DFA6-0F4A-B917-C9CC9AC9294F}" type="parTrans" cxnId="{8417C177-D6AB-BB4C-82EE-C5445C2E97C2}">
      <dgm:prSet/>
      <dgm:spPr/>
      <dgm:t>
        <a:bodyPr/>
        <a:lstStyle/>
        <a:p>
          <a:endParaRPr lang="en-US"/>
        </a:p>
      </dgm:t>
    </dgm:pt>
    <dgm:pt modelId="{7A11878B-E1C5-834C-BA3D-8250825A476B}" type="sibTrans" cxnId="{8417C177-D6AB-BB4C-82EE-C5445C2E97C2}">
      <dgm:prSet/>
      <dgm:spPr/>
      <dgm:t>
        <a:bodyPr/>
        <a:lstStyle/>
        <a:p>
          <a:endParaRPr lang="en-US" sz="1400" b="1"/>
        </a:p>
      </dgm:t>
    </dgm:pt>
    <dgm:pt modelId="{B7A88650-59D7-3B4A-8B1F-78CBC690A374}">
      <dgm:prSet custT="1"/>
      <dgm:spPr>
        <a:solidFill>
          <a:schemeClr val="accent3"/>
        </a:solidFill>
      </dgm:spPr>
      <dgm:t>
        <a:bodyPr/>
        <a:lstStyle/>
        <a:p>
          <a:r>
            <a:rPr lang="en-US" sz="1200" b="1" dirty="0"/>
            <a:t>2. Identify the gap between actual and desired performance</a:t>
          </a:r>
        </a:p>
      </dgm:t>
    </dgm:pt>
    <dgm:pt modelId="{4D0D4985-8FB0-C642-A373-9AD1445606D6}" type="parTrans" cxnId="{0283CFDC-7D9F-4646-8FD5-B708080D856D}">
      <dgm:prSet/>
      <dgm:spPr/>
      <dgm:t>
        <a:bodyPr/>
        <a:lstStyle/>
        <a:p>
          <a:endParaRPr lang="en-US"/>
        </a:p>
      </dgm:t>
    </dgm:pt>
    <dgm:pt modelId="{62AB9ED9-C377-F641-BD3F-BEEA8F463526}" type="sibTrans" cxnId="{0283CFDC-7D9F-4646-8FD5-B708080D856D}">
      <dgm:prSet/>
      <dgm:spPr/>
      <dgm:t>
        <a:bodyPr/>
        <a:lstStyle/>
        <a:p>
          <a:endParaRPr lang="en-US" sz="1400" b="1"/>
        </a:p>
      </dgm:t>
    </dgm:pt>
    <dgm:pt modelId="{832FECD5-474A-A041-BBBE-D05818E997A5}" type="pres">
      <dgm:prSet presAssocID="{5B493430-E4BE-D646-8201-CA507BF9C7F8}" presName="cycle" presStyleCnt="0">
        <dgm:presLayoutVars>
          <dgm:dir/>
          <dgm:resizeHandles val="exact"/>
        </dgm:presLayoutVars>
      </dgm:prSet>
      <dgm:spPr/>
    </dgm:pt>
    <dgm:pt modelId="{2C50463B-892D-FD43-ADE5-C6746D0C862D}" type="pres">
      <dgm:prSet presAssocID="{FCA577F4-3124-7645-B78A-C93F4904EA2C}" presName="node" presStyleLbl="node1" presStyleIdx="0" presStyleCnt="6" custScaleX="124113" custRadScaleRad="100080" custRadScaleInc="-4241">
        <dgm:presLayoutVars>
          <dgm:bulletEnabled val="1"/>
        </dgm:presLayoutVars>
      </dgm:prSet>
      <dgm:spPr/>
    </dgm:pt>
    <dgm:pt modelId="{196DD2C1-5AF6-2A45-8B46-0DB49FE52FA0}" type="pres">
      <dgm:prSet presAssocID="{FCA577F4-3124-7645-B78A-C93F4904EA2C}" presName="spNode" presStyleCnt="0"/>
      <dgm:spPr/>
    </dgm:pt>
    <dgm:pt modelId="{F73E3F3D-B613-1F49-99AD-039B9F530A91}" type="pres">
      <dgm:prSet presAssocID="{1CAA2CA4-D1D6-1B40-BAC9-6943AE99F797}" presName="sibTrans" presStyleLbl="sibTrans1D1" presStyleIdx="0" presStyleCnt="6"/>
      <dgm:spPr/>
    </dgm:pt>
    <dgm:pt modelId="{E1AF4DD6-7292-564A-94E3-6254F3713B35}" type="pres">
      <dgm:prSet presAssocID="{B7A88650-59D7-3B4A-8B1F-78CBC690A374}" presName="node" presStyleLbl="node1" presStyleIdx="1" presStyleCnt="6" custScaleX="130498" custScaleY="148755" custRadScaleRad="108122" custRadScaleInc="22970">
        <dgm:presLayoutVars>
          <dgm:bulletEnabled val="1"/>
        </dgm:presLayoutVars>
      </dgm:prSet>
      <dgm:spPr/>
    </dgm:pt>
    <dgm:pt modelId="{ABFB8F7F-8779-3A45-946D-1B9B422ED3B4}" type="pres">
      <dgm:prSet presAssocID="{B7A88650-59D7-3B4A-8B1F-78CBC690A374}" presName="spNode" presStyleCnt="0"/>
      <dgm:spPr/>
    </dgm:pt>
    <dgm:pt modelId="{5C4A0679-56C3-9A49-9120-8E48EA0A1B49}" type="pres">
      <dgm:prSet presAssocID="{62AB9ED9-C377-F641-BD3F-BEEA8F463526}" presName="sibTrans" presStyleLbl="sibTrans1D1" presStyleIdx="1" presStyleCnt="6"/>
      <dgm:spPr/>
    </dgm:pt>
    <dgm:pt modelId="{4CCABC88-6E6F-FD49-AE21-99AE687E05D3}" type="pres">
      <dgm:prSet presAssocID="{6544E61F-7A3E-7847-856A-E4F5DF30A540}" presName="node" presStyleLbl="node1" presStyleIdx="2" presStyleCnt="6" custScaleX="149140" custScaleY="143378" custRadScaleRad="117217" custRadScaleInc="-36041">
        <dgm:presLayoutVars>
          <dgm:bulletEnabled val="1"/>
        </dgm:presLayoutVars>
      </dgm:prSet>
      <dgm:spPr/>
    </dgm:pt>
    <dgm:pt modelId="{78435321-F41B-5844-B2A3-D5D1DCC81940}" type="pres">
      <dgm:prSet presAssocID="{6544E61F-7A3E-7847-856A-E4F5DF30A540}" presName="spNode" presStyleCnt="0"/>
      <dgm:spPr/>
    </dgm:pt>
    <dgm:pt modelId="{B22A7EF4-4A8E-EE43-9B93-17BD859A7916}" type="pres">
      <dgm:prSet presAssocID="{AE189DD4-F2D6-8446-9F26-7F751A4565A3}" presName="sibTrans" presStyleLbl="sibTrans1D1" presStyleIdx="2" presStyleCnt="6"/>
      <dgm:spPr/>
    </dgm:pt>
    <dgm:pt modelId="{08DD28E1-BAB5-E343-9BA2-5750A46377B0}" type="pres">
      <dgm:prSet presAssocID="{81EA328C-0DB7-EE49-9E0B-4F2DADF21073}" presName="node" presStyleLbl="node1" presStyleIdx="3" presStyleCnt="6" custScaleX="143939">
        <dgm:presLayoutVars>
          <dgm:bulletEnabled val="1"/>
        </dgm:presLayoutVars>
      </dgm:prSet>
      <dgm:spPr/>
    </dgm:pt>
    <dgm:pt modelId="{FFD1D7ED-B64A-5045-8F07-B0C46630BFF2}" type="pres">
      <dgm:prSet presAssocID="{81EA328C-0DB7-EE49-9E0B-4F2DADF21073}" presName="spNode" presStyleCnt="0"/>
      <dgm:spPr/>
    </dgm:pt>
    <dgm:pt modelId="{DD593840-2231-8A4C-BB27-1C7706EFC9AA}" type="pres">
      <dgm:prSet presAssocID="{71D555EC-F231-B44B-B769-11F080ED0CD2}" presName="sibTrans" presStyleLbl="sibTrans1D1" presStyleIdx="3" presStyleCnt="6"/>
      <dgm:spPr/>
    </dgm:pt>
    <dgm:pt modelId="{94AC8EC2-6DF4-D74C-B3BB-2AE7FE6476CB}" type="pres">
      <dgm:prSet presAssocID="{6C3DB293-FB61-C14E-9C2F-10257E9E86CE}" presName="node" presStyleLbl="node1" presStyleIdx="4" presStyleCnt="6" custScaleX="155163" custScaleY="118035" custRadScaleRad="99453" custRadScaleInc="26725">
        <dgm:presLayoutVars>
          <dgm:bulletEnabled val="1"/>
        </dgm:presLayoutVars>
      </dgm:prSet>
      <dgm:spPr/>
    </dgm:pt>
    <dgm:pt modelId="{9871130D-8582-0F4C-9A39-1CA1F0FEA5C8}" type="pres">
      <dgm:prSet presAssocID="{6C3DB293-FB61-C14E-9C2F-10257E9E86CE}" presName="spNode" presStyleCnt="0"/>
      <dgm:spPr/>
    </dgm:pt>
    <dgm:pt modelId="{710B816A-CBCE-B54A-9EC2-0A45BBE64049}" type="pres">
      <dgm:prSet presAssocID="{C098C3B3-8735-0A42-B57E-10A91F8F0927}" presName="sibTrans" presStyleLbl="sibTrans1D1" presStyleIdx="4" presStyleCnt="6"/>
      <dgm:spPr/>
    </dgm:pt>
    <dgm:pt modelId="{20E60731-F960-FC4A-9078-D7BF0585101C}" type="pres">
      <dgm:prSet presAssocID="{36CC47D0-2D48-6E44-A5A2-34050D9D5F12}" presName="node" presStyleLbl="node1" presStyleIdx="5" presStyleCnt="6" custScaleX="155176" custScaleY="114710">
        <dgm:presLayoutVars>
          <dgm:bulletEnabled val="1"/>
        </dgm:presLayoutVars>
      </dgm:prSet>
      <dgm:spPr/>
    </dgm:pt>
    <dgm:pt modelId="{EEDBF057-0C65-4C45-88CF-AA155C977881}" type="pres">
      <dgm:prSet presAssocID="{36CC47D0-2D48-6E44-A5A2-34050D9D5F12}" presName="spNode" presStyleCnt="0"/>
      <dgm:spPr/>
    </dgm:pt>
    <dgm:pt modelId="{169A778A-9DEB-2049-A2AD-C69ECEF0A3D4}" type="pres">
      <dgm:prSet presAssocID="{7A11878B-E1C5-834C-BA3D-8250825A476B}" presName="sibTrans" presStyleLbl="sibTrans1D1" presStyleIdx="5" presStyleCnt="6"/>
      <dgm:spPr/>
    </dgm:pt>
  </dgm:ptLst>
  <dgm:cxnLst>
    <dgm:cxn modelId="{671DB325-6D70-0840-B452-343DE0B79349}" type="presOf" srcId="{62AB9ED9-C377-F641-BD3F-BEEA8F463526}" destId="{5C4A0679-56C3-9A49-9120-8E48EA0A1B49}" srcOrd="0" destOrd="0" presId="urn:microsoft.com/office/officeart/2005/8/layout/cycle5"/>
    <dgm:cxn modelId="{73C67C27-7413-2242-B599-CD503C6E7CB5}" type="presOf" srcId="{B7A88650-59D7-3B4A-8B1F-78CBC690A374}" destId="{E1AF4DD6-7292-564A-94E3-6254F3713B35}" srcOrd="0" destOrd="0" presId="urn:microsoft.com/office/officeart/2005/8/layout/cycle5"/>
    <dgm:cxn modelId="{1E6E3832-151F-3442-9D31-871773204831}" type="presOf" srcId="{6544E61F-7A3E-7847-856A-E4F5DF30A540}" destId="{4CCABC88-6E6F-FD49-AE21-99AE687E05D3}" srcOrd="0" destOrd="0" presId="urn:microsoft.com/office/officeart/2005/8/layout/cycle5"/>
    <dgm:cxn modelId="{4C4EF439-0BA5-2D48-BC58-AE3D628FEB43}" type="presOf" srcId="{6C3DB293-FB61-C14E-9C2F-10257E9E86CE}" destId="{94AC8EC2-6DF4-D74C-B3BB-2AE7FE6476CB}" srcOrd="0" destOrd="0" presId="urn:microsoft.com/office/officeart/2005/8/layout/cycle5"/>
    <dgm:cxn modelId="{2AE67A5D-7063-8241-83E5-314A1DE89E20}" type="presOf" srcId="{AE189DD4-F2D6-8446-9F26-7F751A4565A3}" destId="{B22A7EF4-4A8E-EE43-9B93-17BD859A7916}" srcOrd="0" destOrd="0" presId="urn:microsoft.com/office/officeart/2005/8/layout/cycle5"/>
    <dgm:cxn modelId="{30BCD043-FAEA-DB4D-90F3-5BDFD2098484}" type="presOf" srcId="{7A11878B-E1C5-834C-BA3D-8250825A476B}" destId="{169A778A-9DEB-2049-A2AD-C69ECEF0A3D4}" srcOrd="0" destOrd="0" presId="urn:microsoft.com/office/officeart/2005/8/layout/cycle5"/>
    <dgm:cxn modelId="{9441D548-4B61-1240-AB3A-D908EB48CC68}" srcId="{5B493430-E4BE-D646-8201-CA507BF9C7F8}" destId="{6544E61F-7A3E-7847-856A-E4F5DF30A540}" srcOrd="2" destOrd="0" parTransId="{B607CCF2-F69C-354F-9A3A-C9ACD9A4C4B2}" sibTransId="{AE189DD4-F2D6-8446-9F26-7F751A4565A3}"/>
    <dgm:cxn modelId="{50075969-B8B3-AF4E-9A59-081ED1F37D0D}" type="presOf" srcId="{1CAA2CA4-D1D6-1B40-BAC9-6943AE99F797}" destId="{F73E3F3D-B613-1F49-99AD-039B9F530A91}" srcOrd="0" destOrd="0" presId="urn:microsoft.com/office/officeart/2005/8/layout/cycle5"/>
    <dgm:cxn modelId="{CC0F354B-5382-7548-B91C-1ACC051A9DE5}" srcId="{5B493430-E4BE-D646-8201-CA507BF9C7F8}" destId="{81EA328C-0DB7-EE49-9E0B-4F2DADF21073}" srcOrd="3" destOrd="0" parTransId="{436E0012-1E39-1E4B-B83B-73B1CDB34037}" sibTransId="{71D555EC-F231-B44B-B769-11F080ED0CD2}"/>
    <dgm:cxn modelId="{8417C177-D6AB-BB4C-82EE-C5445C2E97C2}" srcId="{5B493430-E4BE-D646-8201-CA507BF9C7F8}" destId="{36CC47D0-2D48-6E44-A5A2-34050D9D5F12}" srcOrd="5" destOrd="0" parTransId="{72E1C46A-DFA6-0F4A-B917-C9CC9AC9294F}" sibTransId="{7A11878B-E1C5-834C-BA3D-8250825A476B}"/>
    <dgm:cxn modelId="{A9AF3879-5EF9-C446-B7E6-24B1FA46C42C}" type="presOf" srcId="{36CC47D0-2D48-6E44-A5A2-34050D9D5F12}" destId="{20E60731-F960-FC4A-9078-D7BF0585101C}" srcOrd="0" destOrd="0" presId="urn:microsoft.com/office/officeart/2005/8/layout/cycle5"/>
    <dgm:cxn modelId="{FCBADC7B-D827-484C-80B0-9E52FCA7DF76}" type="presOf" srcId="{FCA577F4-3124-7645-B78A-C93F4904EA2C}" destId="{2C50463B-892D-FD43-ADE5-C6746D0C862D}" srcOrd="0" destOrd="0" presId="urn:microsoft.com/office/officeart/2005/8/layout/cycle5"/>
    <dgm:cxn modelId="{D60ACC96-C9CD-3345-8261-B5D0675FCBBD}" srcId="{5B493430-E4BE-D646-8201-CA507BF9C7F8}" destId="{FCA577F4-3124-7645-B78A-C93F4904EA2C}" srcOrd="0" destOrd="0" parTransId="{24517048-6A45-7646-82AF-C96E6746F2E3}" sibTransId="{1CAA2CA4-D1D6-1B40-BAC9-6943AE99F797}"/>
    <dgm:cxn modelId="{520AFEAF-C0CD-2C49-8FE6-68FDEDFC10A6}" type="presOf" srcId="{81EA328C-0DB7-EE49-9E0B-4F2DADF21073}" destId="{08DD28E1-BAB5-E343-9BA2-5750A46377B0}" srcOrd="0" destOrd="0" presId="urn:microsoft.com/office/officeart/2005/8/layout/cycle5"/>
    <dgm:cxn modelId="{0C26C2B5-D292-0A42-AACC-C05050AAE5F5}" type="presOf" srcId="{C098C3B3-8735-0A42-B57E-10A91F8F0927}" destId="{710B816A-CBCE-B54A-9EC2-0A45BBE64049}" srcOrd="0" destOrd="0" presId="urn:microsoft.com/office/officeart/2005/8/layout/cycle5"/>
    <dgm:cxn modelId="{DBD143BF-3CB8-B04E-98D5-373206FA6F39}" type="presOf" srcId="{71D555EC-F231-B44B-B769-11F080ED0CD2}" destId="{DD593840-2231-8A4C-BB27-1C7706EFC9AA}" srcOrd="0" destOrd="0" presId="urn:microsoft.com/office/officeart/2005/8/layout/cycle5"/>
    <dgm:cxn modelId="{A3DC7ED6-5974-D247-A548-2CF503A836F5}" srcId="{5B493430-E4BE-D646-8201-CA507BF9C7F8}" destId="{6C3DB293-FB61-C14E-9C2F-10257E9E86CE}" srcOrd="4" destOrd="0" parTransId="{A576BFC1-4A38-5641-9CE8-548F873A8B75}" sibTransId="{C098C3B3-8735-0A42-B57E-10A91F8F0927}"/>
    <dgm:cxn modelId="{0283CFDC-7D9F-4646-8FD5-B708080D856D}" srcId="{5B493430-E4BE-D646-8201-CA507BF9C7F8}" destId="{B7A88650-59D7-3B4A-8B1F-78CBC690A374}" srcOrd="1" destOrd="0" parTransId="{4D0D4985-8FB0-C642-A373-9AD1445606D6}" sibTransId="{62AB9ED9-C377-F641-BD3F-BEEA8F463526}"/>
    <dgm:cxn modelId="{ED42ECE5-FB19-8243-B484-8837D6FCFA02}" type="presOf" srcId="{5B493430-E4BE-D646-8201-CA507BF9C7F8}" destId="{832FECD5-474A-A041-BBBE-D05818E997A5}" srcOrd="0" destOrd="0" presId="urn:microsoft.com/office/officeart/2005/8/layout/cycle5"/>
    <dgm:cxn modelId="{B2CF2185-E55C-7D4C-A3C7-E64F22E6BE7E}" type="presParOf" srcId="{832FECD5-474A-A041-BBBE-D05818E997A5}" destId="{2C50463B-892D-FD43-ADE5-C6746D0C862D}" srcOrd="0" destOrd="0" presId="urn:microsoft.com/office/officeart/2005/8/layout/cycle5"/>
    <dgm:cxn modelId="{15174BEE-734A-0946-BC39-1F17A764D663}" type="presParOf" srcId="{832FECD5-474A-A041-BBBE-D05818E997A5}" destId="{196DD2C1-5AF6-2A45-8B46-0DB49FE52FA0}" srcOrd="1" destOrd="0" presId="urn:microsoft.com/office/officeart/2005/8/layout/cycle5"/>
    <dgm:cxn modelId="{4486E1D6-F6B6-B44C-BADA-3A7539A08640}" type="presParOf" srcId="{832FECD5-474A-A041-BBBE-D05818E997A5}" destId="{F73E3F3D-B613-1F49-99AD-039B9F530A91}" srcOrd="2" destOrd="0" presId="urn:microsoft.com/office/officeart/2005/8/layout/cycle5"/>
    <dgm:cxn modelId="{D6861C72-7D95-1B43-AFBA-0B310CC074C4}" type="presParOf" srcId="{832FECD5-474A-A041-BBBE-D05818E997A5}" destId="{E1AF4DD6-7292-564A-94E3-6254F3713B35}" srcOrd="3" destOrd="0" presId="urn:microsoft.com/office/officeart/2005/8/layout/cycle5"/>
    <dgm:cxn modelId="{B4418129-7663-E347-AA7D-042EDA18D654}" type="presParOf" srcId="{832FECD5-474A-A041-BBBE-D05818E997A5}" destId="{ABFB8F7F-8779-3A45-946D-1B9B422ED3B4}" srcOrd="4" destOrd="0" presId="urn:microsoft.com/office/officeart/2005/8/layout/cycle5"/>
    <dgm:cxn modelId="{914B9C05-DBCD-9B43-BC54-EEB55FC16952}" type="presParOf" srcId="{832FECD5-474A-A041-BBBE-D05818E997A5}" destId="{5C4A0679-56C3-9A49-9120-8E48EA0A1B49}" srcOrd="5" destOrd="0" presId="urn:microsoft.com/office/officeart/2005/8/layout/cycle5"/>
    <dgm:cxn modelId="{B6F32BC5-C3CC-1D41-ADD6-21C8EC3EF327}" type="presParOf" srcId="{832FECD5-474A-A041-BBBE-D05818E997A5}" destId="{4CCABC88-6E6F-FD49-AE21-99AE687E05D3}" srcOrd="6" destOrd="0" presId="urn:microsoft.com/office/officeart/2005/8/layout/cycle5"/>
    <dgm:cxn modelId="{8A3AB070-C857-1F41-B0E6-9C489D5DB672}" type="presParOf" srcId="{832FECD5-474A-A041-BBBE-D05818E997A5}" destId="{78435321-F41B-5844-B2A3-D5D1DCC81940}" srcOrd="7" destOrd="0" presId="urn:microsoft.com/office/officeart/2005/8/layout/cycle5"/>
    <dgm:cxn modelId="{52F0B440-B9F1-1543-AFE3-70F71514ECCF}" type="presParOf" srcId="{832FECD5-474A-A041-BBBE-D05818E997A5}" destId="{B22A7EF4-4A8E-EE43-9B93-17BD859A7916}" srcOrd="8" destOrd="0" presId="urn:microsoft.com/office/officeart/2005/8/layout/cycle5"/>
    <dgm:cxn modelId="{F81D6ADB-FC54-B840-BB8E-D01A825EECAC}" type="presParOf" srcId="{832FECD5-474A-A041-BBBE-D05818E997A5}" destId="{08DD28E1-BAB5-E343-9BA2-5750A46377B0}" srcOrd="9" destOrd="0" presId="urn:microsoft.com/office/officeart/2005/8/layout/cycle5"/>
    <dgm:cxn modelId="{2BED6DCD-765D-084E-BD05-5A99E01341B0}" type="presParOf" srcId="{832FECD5-474A-A041-BBBE-D05818E997A5}" destId="{FFD1D7ED-B64A-5045-8F07-B0C46630BFF2}" srcOrd="10" destOrd="0" presId="urn:microsoft.com/office/officeart/2005/8/layout/cycle5"/>
    <dgm:cxn modelId="{8B3D029D-965F-2348-84AC-2DCC94FDAD14}" type="presParOf" srcId="{832FECD5-474A-A041-BBBE-D05818E997A5}" destId="{DD593840-2231-8A4C-BB27-1C7706EFC9AA}" srcOrd="11" destOrd="0" presId="urn:microsoft.com/office/officeart/2005/8/layout/cycle5"/>
    <dgm:cxn modelId="{CDA3EE00-805A-644B-BBB4-C1040D8AE994}" type="presParOf" srcId="{832FECD5-474A-A041-BBBE-D05818E997A5}" destId="{94AC8EC2-6DF4-D74C-B3BB-2AE7FE6476CB}" srcOrd="12" destOrd="0" presId="urn:microsoft.com/office/officeart/2005/8/layout/cycle5"/>
    <dgm:cxn modelId="{2F4D66D4-C2EF-8845-BB53-D64AA01EAB89}" type="presParOf" srcId="{832FECD5-474A-A041-BBBE-D05818E997A5}" destId="{9871130D-8582-0F4C-9A39-1CA1F0FEA5C8}" srcOrd="13" destOrd="0" presId="urn:microsoft.com/office/officeart/2005/8/layout/cycle5"/>
    <dgm:cxn modelId="{A1B3FB9A-08B0-344D-BFDD-9C5221FA5D4B}" type="presParOf" srcId="{832FECD5-474A-A041-BBBE-D05818E997A5}" destId="{710B816A-CBCE-B54A-9EC2-0A45BBE64049}" srcOrd="14" destOrd="0" presId="urn:microsoft.com/office/officeart/2005/8/layout/cycle5"/>
    <dgm:cxn modelId="{33BB8DBD-5718-674B-B554-37100D2D40F7}" type="presParOf" srcId="{832FECD5-474A-A041-BBBE-D05818E997A5}" destId="{20E60731-F960-FC4A-9078-D7BF0585101C}" srcOrd="15" destOrd="0" presId="urn:microsoft.com/office/officeart/2005/8/layout/cycle5"/>
    <dgm:cxn modelId="{3F1E1F5D-1992-2E4F-A0E5-D7A1D854105A}" type="presParOf" srcId="{832FECD5-474A-A041-BBBE-D05818E997A5}" destId="{EEDBF057-0C65-4C45-88CF-AA155C977881}" srcOrd="16" destOrd="0" presId="urn:microsoft.com/office/officeart/2005/8/layout/cycle5"/>
    <dgm:cxn modelId="{76588E5C-31CF-594A-9303-E5ACCEA43A80}" type="presParOf" srcId="{832FECD5-474A-A041-BBBE-D05818E997A5}" destId="{169A778A-9DEB-2049-A2AD-C69ECEF0A3D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C678D-D7D9-B444-A6C2-866884EC1272}">
      <dsp:nvSpPr>
        <dsp:cNvPr id="0" name=""/>
        <dsp:cNvSpPr/>
      </dsp:nvSpPr>
      <dsp:spPr>
        <a:xfrm>
          <a:off x="4036" y="248330"/>
          <a:ext cx="2775906" cy="277590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i="1" kern="1200" dirty="0"/>
            <a:t>Efficient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i="1" kern="1200" dirty="0"/>
            <a:t>procedural justice</a:t>
          </a:r>
          <a:r>
            <a:rPr lang="en-AU" sz="2000" kern="1200" dirty="0"/>
            <a:t>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0" kern="1200" dirty="0"/>
            <a:t>+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 </a:t>
          </a:r>
          <a:r>
            <a:rPr lang="en-AU" sz="2000" i="1" kern="1200" dirty="0"/>
            <a:t>Substantive  justice </a:t>
          </a:r>
        </a:p>
      </dsp:txBody>
      <dsp:txXfrm>
        <a:off x="410558" y="654852"/>
        <a:ext cx="1962862" cy="1962862"/>
      </dsp:txXfrm>
    </dsp:sp>
    <dsp:sp modelId="{47935101-7DF1-6341-A96D-FDB96E276367}">
      <dsp:nvSpPr>
        <dsp:cNvPr id="0" name=""/>
        <dsp:cNvSpPr/>
      </dsp:nvSpPr>
      <dsp:spPr>
        <a:xfrm>
          <a:off x="3005346" y="831270"/>
          <a:ext cx="1610025" cy="1610025"/>
        </a:xfrm>
        <a:prstGeom prst="mathEqual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3218755" y="1162935"/>
        <a:ext cx="1183207" cy="946695"/>
      </dsp:txXfrm>
    </dsp:sp>
    <dsp:sp modelId="{ED6802DE-BF9E-A64C-A447-DAD334213254}">
      <dsp:nvSpPr>
        <dsp:cNvPr id="0" name=""/>
        <dsp:cNvSpPr/>
      </dsp:nvSpPr>
      <dsp:spPr>
        <a:xfrm>
          <a:off x="4840775" y="248330"/>
          <a:ext cx="2775906" cy="277590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200" kern="1200" dirty="0"/>
            <a:t>Quality justice</a:t>
          </a:r>
        </a:p>
      </dsp:txBody>
      <dsp:txXfrm>
        <a:off x="5247297" y="654852"/>
        <a:ext cx="1962862" cy="196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0463B-892D-FD43-ADE5-C6746D0C862D}">
      <dsp:nvSpPr>
        <dsp:cNvPr id="0" name=""/>
        <dsp:cNvSpPr/>
      </dsp:nvSpPr>
      <dsp:spPr>
        <a:xfrm>
          <a:off x="3927242" y="1056"/>
          <a:ext cx="1771579" cy="927805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1. Leaders review CPM report</a:t>
          </a:r>
        </a:p>
      </dsp:txBody>
      <dsp:txXfrm>
        <a:off x="3972534" y="46348"/>
        <a:ext cx="1680995" cy="837221"/>
      </dsp:txXfrm>
    </dsp:sp>
    <dsp:sp modelId="{F73E3F3D-B613-1F49-99AD-039B9F530A91}">
      <dsp:nvSpPr>
        <dsp:cNvPr id="0" name=""/>
        <dsp:cNvSpPr/>
      </dsp:nvSpPr>
      <dsp:spPr>
        <a:xfrm>
          <a:off x="3112060" y="601335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2752090" y="73605"/>
              </a:moveTo>
              <a:arcTo wR="2189190" hR="2189190" stAng="17093979" swAng="80698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F4DD6-7292-564A-94E3-6254F3713B35}">
      <dsp:nvSpPr>
        <dsp:cNvPr id="0" name=""/>
        <dsp:cNvSpPr/>
      </dsp:nvSpPr>
      <dsp:spPr>
        <a:xfrm>
          <a:off x="6052191" y="950070"/>
          <a:ext cx="1862718" cy="1380156"/>
        </a:xfrm>
        <a:prstGeom prst="round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2. Identify the gap between actual and desired performance</a:t>
          </a:r>
        </a:p>
      </dsp:txBody>
      <dsp:txXfrm>
        <a:off x="6119565" y="1017444"/>
        <a:ext cx="1727970" cy="1245408"/>
      </dsp:txXfrm>
    </dsp:sp>
    <dsp:sp modelId="{5C4A0679-56C3-9A49-9120-8E48EA0A1B49}">
      <dsp:nvSpPr>
        <dsp:cNvPr id="0" name=""/>
        <dsp:cNvSpPr/>
      </dsp:nvSpPr>
      <dsp:spPr>
        <a:xfrm>
          <a:off x="3033516" y="1101439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4212631" y="1353583"/>
              </a:moveTo>
              <a:arcTo wR="2189190" hR="2189190" stAng="20253671" swAng="64923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ABC88-6E6F-FD49-AE21-99AE687E05D3}">
      <dsp:nvSpPr>
        <dsp:cNvPr id="0" name=""/>
        <dsp:cNvSpPr/>
      </dsp:nvSpPr>
      <dsp:spPr>
        <a:xfrm>
          <a:off x="6146797" y="2984592"/>
          <a:ext cx="2128812" cy="1330268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3. Investigate  causes for the gap</a:t>
          </a:r>
        </a:p>
      </dsp:txBody>
      <dsp:txXfrm>
        <a:off x="6211735" y="3049530"/>
        <a:ext cx="1998936" cy="1200392"/>
      </dsp:txXfrm>
    </dsp:sp>
    <dsp:sp modelId="{B22A7EF4-4A8E-EE43-9B93-17BD859A7916}">
      <dsp:nvSpPr>
        <dsp:cNvPr id="0" name=""/>
        <dsp:cNvSpPr/>
      </dsp:nvSpPr>
      <dsp:spPr>
        <a:xfrm>
          <a:off x="3545521" y="214829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3084218" y="4187058"/>
              </a:moveTo>
              <a:arcTo wR="2189190" hR="2189190" stAng="3952081" swAng="92643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D28E1-BAB5-E343-9BA2-5750A46377B0}">
      <dsp:nvSpPr>
        <dsp:cNvPr id="0" name=""/>
        <dsp:cNvSpPr/>
      </dsp:nvSpPr>
      <dsp:spPr>
        <a:xfrm>
          <a:off x="3818178" y="4380948"/>
          <a:ext cx="2054574" cy="927805"/>
        </a:xfrm>
        <a:prstGeom prst="round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4. Plan action to improve</a:t>
          </a:r>
        </a:p>
      </dsp:txBody>
      <dsp:txXfrm>
        <a:off x="3863470" y="4426240"/>
        <a:ext cx="1963990" cy="837221"/>
      </dsp:txXfrm>
    </dsp:sp>
    <dsp:sp modelId="{DD593840-2231-8A4C-BB27-1C7706EFC9AA}">
      <dsp:nvSpPr>
        <dsp:cNvPr id="0" name=""/>
        <dsp:cNvSpPr/>
      </dsp:nvSpPr>
      <dsp:spPr>
        <a:xfrm>
          <a:off x="2687024" y="483126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1000703" y="4027682"/>
              </a:moveTo>
              <a:arcTo wR="2189190" hR="2189190" stAng="7372829" swAng="72236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C8EC2-6DF4-D74C-B3BB-2AE7FE6476CB}">
      <dsp:nvSpPr>
        <dsp:cNvPr id="0" name=""/>
        <dsp:cNvSpPr/>
      </dsp:nvSpPr>
      <dsp:spPr>
        <a:xfrm>
          <a:off x="1759341" y="3016325"/>
          <a:ext cx="2214784" cy="1095134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5.  </a:t>
          </a:r>
          <a:r>
            <a:rPr lang="en-US" sz="1200" b="1" kern="1200" dirty="0"/>
            <a:t>Implement improvement plan </a:t>
          </a:r>
        </a:p>
      </dsp:txBody>
      <dsp:txXfrm>
        <a:off x="1812801" y="3069785"/>
        <a:ext cx="2107864" cy="988214"/>
      </dsp:txXfrm>
    </dsp:sp>
    <dsp:sp modelId="{710B816A-CBCE-B54A-9EC2-0A45BBE64049}">
      <dsp:nvSpPr>
        <dsp:cNvPr id="0" name=""/>
        <dsp:cNvSpPr/>
      </dsp:nvSpPr>
      <dsp:spPr>
        <a:xfrm>
          <a:off x="2663540" y="438396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9692" y="2394966"/>
              </a:moveTo>
              <a:arcTo wR="2189190" hR="2189190" stAng="10476385" swAng="881242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60731-F960-FC4A-9078-D7BF0585101C}">
      <dsp:nvSpPr>
        <dsp:cNvPr id="0" name=""/>
        <dsp:cNvSpPr/>
      </dsp:nvSpPr>
      <dsp:spPr>
        <a:xfrm>
          <a:off x="1842086" y="1028922"/>
          <a:ext cx="2214970" cy="1064285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6. Collect data and apply indicators and produce report </a:t>
          </a:r>
        </a:p>
      </dsp:txBody>
      <dsp:txXfrm>
        <a:off x="1894040" y="1080876"/>
        <a:ext cx="2111062" cy="960377"/>
      </dsp:txXfrm>
    </dsp:sp>
    <dsp:sp modelId="{169A778A-9DEB-2049-A2AD-C69ECEF0A3D4}">
      <dsp:nvSpPr>
        <dsp:cNvPr id="0" name=""/>
        <dsp:cNvSpPr/>
      </dsp:nvSpPr>
      <dsp:spPr>
        <a:xfrm>
          <a:off x="2660663" y="462508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819625" y="481312"/>
              </a:moveTo>
              <a:arcTo wR="2189190" hR="2189190" stAng="13876411" swAng="62201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35A79-C1C0-784D-88C4-C5A7E5D92681}" type="datetimeFigureOut">
              <a:rPr lang="en-AU" smtClean="0"/>
              <a:t>3/04/2025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9EF9-51CA-7740-BF56-7B09CAE2A0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179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538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050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1098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58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08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59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6687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60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668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61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353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62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4482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63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042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64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400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30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740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309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20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972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830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246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50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46F-918F-4481-9ADC-7693DFD5E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5A242-DABC-4A6B-AA85-30EFD4832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65FF3-BE21-4984-A1EA-3E84A6D7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DF65-35C9-F34F-94FA-278211B1487E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157B-C451-4198-A43C-7BC52C5C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14F7D-C7F6-43CF-A865-FE87D078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88F3F11F-7D06-43C9-ABB4-5EAEA696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6DA7-7800-4E43-9EAB-5C86B40B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F1CA9-EC53-4D9C-89BB-04D1784AE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AD4E5-47A8-4C1B-AEDA-AE8AA5F8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F220C-5664-1946-9D34-F1CD5D275DAC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1D6B6-E6DC-4D50-A98B-7D6047C8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F13BD-F2CA-4F18-AF0E-9AC72BCD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815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A8C55-F854-4E56-8FEE-F42BB2288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5F124-DCD7-4186-8B09-513FA3AD0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AC95C-67B1-422B-A7C4-74F918B6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B9A7-5593-824B-B72A-D50DA8ADD09C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DD01B-3570-4D39-9F6D-A7AF76F8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F0D9-EB93-4FB8-871B-889B0E6A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4094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7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sinesscard, vector graphics, clipart&#10;&#10;Description automatically generated">
            <a:extLst>
              <a:ext uri="{FF2B5EF4-FFF2-40B4-BE49-F238E27FC236}">
                <a16:creationId xmlns:a16="http://schemas.microsoft.com/office/drawing/2014/main" id="{1AC5E528-B4F4-40D5-A557-79F8156A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9"/>
            <a:ext cx="12192000" cy="6869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B045C-DF8E-4D8F-BF7A-C4EA1C3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538" y="1717675"/>
            <a:ext cx="6400797" cy="2387600"/>
          </a:xfrm>
        </p:spPr>
        <p:txBody>
          <a:bodyPr anchor="b">
            <a:normAutofit/>
          </a:bodyPr>
          <a:lstStyle>
            <a:lvl1pPr algn="l">
              <a:lnSpc>
                <a:spcPts val="4800"/>
              </a:lnSpc>
              <a:defRPr sz="4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55021-DCE5-47DE-A606-518DC840D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538" y="4105275"/>
            <a:ext cx="640079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002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758E330-F949-445C-9F2C-AE0646DD9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9"/>
            <a:ext cx="12218201" cy="6884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B045C-DF8E-4D8F-BF7A-C4EA1C3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538" y="1717675"/>
            <a:ext cx="6400797" cy="2387600"/>
          </a:xfrm>
        </p:spPr>
        <p:txBody>
          <a:bodyPr anchor="b">
            <a:normAutofit/>
          </a:bodyPr>
          <a:lstStyle>
            <a:lvl1pPr algn="l">
              <a:lnSpc>
                <a:spcPts val="4800"/>
              </a:lnSpc>
              <a:defRPr sz="4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55021-DCE5-47DE-A606-518DC840D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538" y="4105275"/>
            <a:ext cx="640079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266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4CC2-7574-4BE2-864A-DE6CDEC5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87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623F-3081-4E51-B955-4DFD0F7C0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F0597-B0E8-4F00-BF2D-30E8F591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57AB-4B88-434C-AE38-EE30CD7F7065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F55CF-0867-4852-974C-0142B65F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0FA5-3E58-48FF-B407-40671A85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DA72738A-CD34-D72C-2A82-9E5E4A7C8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1C49-B466-477E-B65B-A329C6E3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6852-4F99-4AFA-B1F9-4579CD91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DD05-2BB1-48DA-BF45-A846429F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8A61-8C1B-6742-BB10-E6E84E0F25C7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642A4-7C19-44FC-B8D7-B36559C0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3B5E9-3ED8-4AB1-B234-4627E45F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51445C78-7504-0460-DC0E-A8C2D4EF6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4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157E-5319-40D8-BF6E-2FAEEF6E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7A3A-F2BF-4218-B571-0E9BEE7E6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E0189-5161-4148-9484-DE58DE1B0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FC58-CFDF-4A66-856E-150F1358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6145-031A-6941-A933-F356C03B36BA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44813-445D-4615-8C0B-D5D0E6B7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D66C5-692E-4E85-B161-BA4FFA18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4BF71D96-9856-BB4A-0512-E052C914B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9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2378-18D2-4AAA-836E-C8C6646F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6C9AB-972C-4D0D-8D77-C3AA0BDE4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74CC-2611-4BC3-832B-EA9E8C6E1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BF3CD-7FDA-4A12-A88F-E845E6C57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0392A-1B29-4C43-AA52-71A0ED88C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E9D9B-0AF4-456B-945E-3DDCCB09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5050-C2F2-1E43-99F9-85EBEA5DB128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1EDEC-F4E5-4CF8-9FF2-395DF30D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A6A7E-D80B-40FC-BF31-C16186E9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0A9CBB0-31BF-14AD-2E99-787B58080C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B5B7-A071-4AA6-A6BE-F44C71C4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F3A29-C624-4F50-A5AF-3A3E68B0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FA4-AE58-AD4E-B3C4-55A225139C9B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43800-3EBA-47AC-93C1-E0CB2303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B6995-BCFB-4141-A9FD-15362904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6" name="Picture 5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D0C89F55-CD4F-D66B-4F29-39F901B8B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6CEAC-FB68-4BC4-8B22-727C65F3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F8CC-F3EB-2A42-BB42-FF2548E2D6C7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ACE6D-086B-4E09-B69B-FF92DAF3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1978F-D1F2-47F9-9A37-3F4F88A8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415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3AEE-157E-4B0A-8B74-E08C0FE5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DF4E2-1238-4E69-BA6C-0F350903B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271D6-1B5E-4E70-986D-CEC32A55A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6CA6F-5A81-4902-9CE6-926ED9DD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AD61-C6A9-C94E-B699-1E7A0B9C507B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2503-29F2-4E80-A540-E8A62102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6840D-4E4A-4E72-B449-363F2DA2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747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B4E9-7DE1-4894-A740-6691AB9D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B8F81-36BB-4B6C-B993-9A03834F7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871CA-B905-4FB5-B0F7-3DBC7A471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2526C-AEA1-4EC1-A0E0-0C08D1AE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CCF9-F799-4843-874D-3D858B1E18C4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0893B-297D-495D-83CD-19F49DC7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50817-17BD-4A6F-9E31-92A86AF6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4446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98617-86B1-4D79-80F5-B931FAAE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319C9-9872-4917-8F56-A12981AFF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29745-359C-41C9-AFA8-DD92C3ED8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648B-26C2-7045-B2BB-CAFC85C595F7}" type="datetime1">
              <a:rPr lang="en-AU" smtClean="0"/>
              <a:t>3/04/2025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EFEB4-9B64-4818-9AE1-B1CE705C2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42491-D683-4464-BA18-C62811D50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909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F56E1-A32F-4EC2-A4FB-03732293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E6628-9D6B-4894-A81C-5BBCF39BB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FE6E-6ADE-43B1-9FC3-A3526EEF3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4FC2-D39B-43C7-89A3-7D18AEB78749}" type="datetimeFigureOut">
              <a:rPr lang="en-NZ" smtClean="0"/>
              <a:t>3/04/2025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27E7A-BF1C-4CF7-9248-DF7FAA63F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78197-EB99-4F26-AD7C-09AD6901D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C63A-38C1-4C7F-A8C4-D4062F49B0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71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at.asn.au/wp-content/uploads/2018/11/Tribunals_Excellence_Framework_Document_2017_V4.pdf" TargetMode="External"/><Relationship Id="rId2" Type="http://schemas.openxmlformats.org/officeDocument/2006/relationships/hyperlink" Target="https://www.google.com/url?sa=t&amp;rct=j&amp;q=&amp;esrc=s&amp;source=web&amp;cd=&amp;cad=rja&amp;uact=8&amp;ved=2ahUKEwjizZD9tqD7AhXdwzgGHW-mBDcQFnoECBsQAQ&amp;url=https%3A%2F%2Fwww.courtexcellence.com%2F&amp;usg=AOvVaw1ONbLTR8KnxZ71Cm_mEo6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c.gov.au/ongoing/report-on-government-services/2022/justice/courts" TargetMode="External"/><Relationship Id="rId5" Type="http://schemas.openxmlformats.org/officeDocument/2006/relationships/hyperlink" Target="https://www.google.com/url?sa=t&amp;rct=j&amp;q=&amp;esrc=s&amp;source=web&amp;cd=&amp;cad=rja&amp;uact=8&amp;ved=2ahUKEwik-YqNt6D7AhUf7jgGHXqtCewQFnoECAwQAQ&amp;url=https%3A%2F%2Fec.europa.eu%2Finfo%2Fpolicies%2Fjustice-and-fundamental-rights%2Fupholding-rule-law%2Feu-justice-scoreboard_en&amp;usg=AOvVaw0wtda_gfSvxSbg_BPhgAig" TargetMode="External"/><Relationship Id="rId4" Type="http://schemas.openxmlformats.org/officeDocument/2006/relationships/hyperlink" Target="https://www.google.com/url?sa=t&amp;rct=j&amp;q=&amp;esrc=s&amp;source=web&amp;cd=&amp;cad=rja&amp;uact=8&amp;ved=2ahUKEwjDjtGlt6D7AhVMxjgGHd77DeYQFnoECBQQAQ&amp;url=https%3A%2F%2Fwww.courtools.org%2F&amp;usg=AOvVaw29VjUzcEt0TXWNbY_RdOp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261C-4056-461A-92E1-B2ED17C60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615" y="2408016"/>
            <a:ext cx="6400797" cy="2387600"/>
          </a:xfrm>
        </p:spPr>
        <p:txBody>
          <a:bodyPr>
            <a:noAutofit/>
          </a:bodyPr>
          <a:lstStyle/>
          <a:p>
            <a:r>
              <a:rPr lang="en-NZ" sz="4800" dirty="0">
                <a:solidFill>
                  <a:schemeClr val="bg2"/>
                </a:solidFill>
              </a:rPr>
              <a:t>Court performance management </a:t>
            </a:r>
            <a:br>
              <a:rPr lang="en-NZ" sz="4800" dirty="0"/>
            </a:br>
            <a:endParaRPr lang="en-AU" sz="4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45559-656E-4405-8461-A155B36C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62" y="4994909"/>
            <a:ext cx="8201538" cy="766127"/>
          </a:xfrm>
        </p:spPr>
        <p:txBody>
          <a:bodyPr>
            <a:noAutofit/>
          </a:bodyPr>
          <a:lstStyle/>
          <a:p>
            <a:r>
              <a:rPr lang="en-NZ" sz="2000" dirty="0">
                <a:solidFill>
                  <a:srgbClr val="FFFFFF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Faculty: Jennifer Akers, Tony Lansdell</a:t>
            </a:r>
            <a:endParaRPr lang="en-NZ" sz="20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r>
              <a:rPr lang="en-NZ" sz="2000" dirty="0">
                <a:solidFill>
                  <a:schemeClr val="accent3"/>
                </a:solidFill>
              </a:rPr>
              <a:t>Court performance management and annual reporting workshop</a:t>
            </a:r>
          </a:p>
        </p:txBody>
      </p:sp>
    </p:spTree>
    <p:extLst>
      <p:ext uri="{BB962C8B-B14F-4D97-AF65-F5344CB8AC3E}">
        <p14:creationId xmlns:p14="http://schemas.microsoft.com/office/powerpoint/2010/main" val="322999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833D44-1BB1-4C8E-8058-45B5E2B46C5A}"/>
              </a:ext>
            </a:extLst>
          </p:cNvPr>
          <p:cNvSpPr/>
          <p:nvPr/>
        </p:nvSpPr>
        <p:spPr>
          <a:xfrm>
            <a:off x="-117315" y="729764"/>
            <a:ext cx="10128688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50496" y="934205"/>
            <a:ext cx="4035804" cy="76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66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C26D6-0D65-1347-1E71-430CE872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96" y="585258"/>
            <a:ext cx="9360877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Purpose of court performance management</a:t>
            </a:r>
            <a:endParaRPr lang="en-AU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80F06-5E5F-35C0-A44E-8F36DFDD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850"/>
            <a:ext cx="10515600" cy="4133500"/>
          </a:xfrm>
        </p:spPr>
        <p:txBody>
          <a:bodyPr/>
          <a:lstStyle/>
          <a:p>
            <a:pPr>
              <a:spcAft>
                <a:spcPts val="1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Support courts to provide timely and efficient services</a:t>
            </a:r>
          </a:p>
          <a:p>
            <a:pPr>
              <a:spcAft>
                <a:spcPts val="1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To be accountable to the public for the efficient use of public resources</a:t>
            </a:r>
          </a:p>
          <a:p>
            <a:pPr>
              <a:spcAft>
                <a:spcPts val="1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Monitoring the supply and demand for judicial services</a:t>
            </a:r>
          </a:p>
          <a:p>
            <a:pPr>
              <a:spcAft>
                <a:spcPts val="1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Support public trust and confidence </a:t>
            </a:r>
          </a:p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1F15043-3E31-59EA-AC71-3762917C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69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FB5A2B-77AC-4656-861D-26CC5F1821C5}"/>
              </a:ext>
            </a:extLst>
          </p:cNvPr>
          <p:cNvSpPr/>
          <p:nvPr/>
        </p:nvSpPr>
        <p:spPr>
          <a:xfrm>
            <a:off x="-117314" y="729764"/>
            <a:ext cx="7971776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50496" y="934205"/>
            <a:ext cx="4035804" cy="76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90DD3F-4F1F-42B5-A8B7-01FD062B4D4B}"/>
              </a:ext>
            </a:extLst>
          </p:cNvPr>
          <p:cNvSpPr txBox="1">
            <a:spLocks/>
          </p:cNvSpPr>
          <p:nvPr/>
        </p:nvSpPr>
        <p:spPr>
          <a:xfrm>
            <a:off x="838201" y="2227156"/>
            <a:ext cx="7988558" cy="2634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F9FB6-A471-1149-E25B-21A7D6FB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95" y="585258"/>
            <a:ext cx="9360877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Levels of court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6856-98CB-EE15-5BC2-AC1B7074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1676"/>
            <a:ext cx="105156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noProof="0" dirty="0">
                <a:latin typeface="Corbel" panose="020B0503020204020204" pitchFamily="34" charset="0"/>
              </a:rPr>
              <a:t>Strategic purpose indicators - macro</a:t>
            </a:r>
          </a:p>
          <a:p>
            <a:pPr marL="514350" lvl="0" indent="-514350">
              <a:buFont typeface="+mj-lt"/>
              <a:buAutoNum type="arabicPeriod"/>
            </a:pPr>
            <a:endParaRPr lang="en-US" noProof="0" dirty="0">
              <a:latin typeface="Corbel" panose="020B0503020204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noProof="0" dirty="0">
                <a:latin typeface="Corbel" panose="020B0503020204020204" pitchFamily="34" charset="0"/>
              </a:rPr>
              <a:t>Institutional objective performance indicators - meso</a:t>
            </a:r>
          </a:p>
          <a:p>
            <a:pPr marL="0" lvl="0" indent="0">
              <a:buNone/>
            </a:pPr>
            <a:endParaRPr lang="en-US" noProof="0" dirty="0">
              <a:latin typeface="Corbel" panose="020B0503020204020204" pitchFamily="34" charset="0"/>
            </a:endParaRPr>
          </a:p>
          <a:p>
            <a:pPr marL="0" lvl="0" indent="0">
              <a:buNone/>
            </a:pPr>
            <a:r>
              <a:rPr lang="en-US" noProof="0" dirty="0">
                <a:latin typeface="Corbel" panose="020B0503020204020204" pitchFamily="34" charset="0"/>
              </a:rPr>
              <a:t>3.   Court performance management indicators – micro  </a:t>
            </a:r>
          </a:p>
          <a:p>
            <a:pPr marL="514350" lvl="0" indent="-514350">
              <a:buFont typeface="+mj-lt"/>
              <a:buAutoNum type="arabicPeriod"/>
            </a:pPr>
            <a:endParaRPr lang="en-US" noProof="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264831E-19E3-75E1-EABD-FFCBDE80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30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2ABB3F-9712-4F07-8E8F-7F210CB5F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" y="0"/>
            <a:ext cx="12048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7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E5CC40-12C3-4C5C-935B-5C242F757576}"/>
              </a:ext>
            </a:extLst>
          </p:cNvPr>
          <p:cNvSpPr/>
          <p:nvPr/>
        </p:nvSpPr>
        <p:spPr>
          <a:xfrm>
            <a:off x="-219436" y="771015"/>
            <a:ext cx="1168400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81828" y="771015"/>
            <a:ext cx="11081471" cy="762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International approaches to court performance management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90DD3F-4F1F-42B5-A8B7-01FD062B4D4B}"/>
              </a:ext>
            </a:extLst>
          </p:cNvPr>
          <p:cNvSpPr txBox="1">
            <a:spLocks/>
          </p:cNvSpPr>
          <p:nvPr/>
        </p:nvSpPr>
        <p:spPr>
          <a:xfrm>
            <a:off x="838201" y="2227156"/>
            <a:ext cx="7988558" cy="2634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4AAD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Framework of Court Excellence (IFCE) ‐ Global Measures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4AAD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 of Australian Tribunals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(COAT)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4AAD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CourTools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National Centre for State Courts (NCSC)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4AAD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Union ‐ CEPEJ and EU Justice Scorecard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4AAD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Australian Report on Government Services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(ROGS)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9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50496" y="672445"/>
            <a:ext cx="9090404" cy="829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Comparison of PJSP indicators internationally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37D652-5604-491F-A70D-678AA6894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14134"/>
              </p:ext>
            </p:extLst>
          </p:nvPr>
        </p:nvGraphicFramePr>
        <p:xfrm>
          <a:off x="838200" y="1797106"/>
          <a:ext cx="9243782" cy="45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925">
                  <a:extLst>
                    <a:ext uri="{9D8B030D-6E8A-4147-A177-3AD203B41FA5}">
                      <a16:colId xmlns:a16="http://schemas.microsoft.com/office/drawing/2014/main" val="2897883502"/>
                    </a:ext>
                  </a:extLst>
                </a:gridCol>
                <a:gridCol w="1029113">
                  <a:extLst>
                    <a:ext uri="{9D8B030D-6E8A-4147-A177-3AD203B41FA5}">
                      <a16:colId xmlns:a16="http://schemas.microsoft.com/office/drawing/2014/main" val="1488322156"/>
                    </a:ext>
                  </a:extLst>
                </a:gridCol>
                <a:gridCol w="977006">
                  <a:extLst>
                    <a:ext uri="{9D8B030D-6E8A-4147-A177-3AD203B41FA5}">
                      <a16:colId xmlns:a16="http://schemas.microsoft.com/office/drawing/2014/main" val="3264270452"/>
                    </a:ext>
                  </a:extLst>
                </a:gridCol>
                <a:gridCol w="963980">
                  <a:extLst>
                    <a:ext uri="{9D8B030D-6E8A-4147-A177-3AD203B41FA5}">
                      <a16:colId xmlns:a16="http://schemas.microsoft.com/office/drawing/2014/main" val="4267612086"/>
                    </a:ext>
                  </a:extLst>
                </a:gridCol>
                <a:gridCol w="1146355">
                  <a:extLst>
                    <a:ext uri="{9D8B030D-6E8A-4147-A177-3AD203B41FA5}">
                      <a16:colId xmlns:a16="http://schemas.microsoft.com/office/drawing/2014/main" val="1152832116"/>
                    </a:ext>
                  </a:extLst>
                </a:gridCol>
                <a:gridCol w="1198461">
                  <a:extLst>
                    <a:ext uri="{9D8B030D-6E8A-4147-A177-3AD203B41FA5}">
                      <a16:colId xmlns:a16="http://schemas.microsoft.com/office/drawing/2014/main" val="1588124915"/>
                    </a:ext>
                  </a:extLst>
                </a:gridCol>
                <a:gridCol w="1432942">
                  <a:extLst>
                    <a:ext uri="{9D8B030D-6E8A-4147-A177-3AD203B41FA5}">
                      <a16:colId xmlns:a16="http://schemas.microsoft.com/office/drawing/2014/main" val="248198658"/>
                    </a:ext>
                  </a:extLst>
                </a:gridCol>
              </a:tblGrid>
              <a:tr h="47418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Indicator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IFCE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COAT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NCSC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CEPEJ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ROGS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PJSP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299173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1. Clearance rate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9243995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2. Timeliness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2458690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End to end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2694558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Event to event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0061619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Process activity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760048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3. Backlog (Pending)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826319"/>
                  </a:ext>
                </a:extLst>
              </a:tr>
              <a:tr h="39931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Pending/Disposal ratio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8191961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Pending by stage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618116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4. Attendance rate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697948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5. Productivity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0374922"/>
                  </a:ext>
                </a:extLst>
              </a:tr>
              <a:tr h="5989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6. Outcome (including ADR)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615604"/>
                  </a:ext>
                </a:extLst>
              </a:tr>
              <a:tr h="3327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7. Reserved decisions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✔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892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08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8926" y="719601"/>
            <a:ext cx="5321096" cy="76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89338E-BDC2-6136-3893-BEC4BD42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787" y="1799120"/>
            <a:ext cx="9692890" cy="1325563"/>
          </a:xfrm>
        </p:spPr>
        <p:txBody>
          <a:bodyPr>
            <a:normAutofit/>
          </a:bodyPr>
          <a:lstStyle/>
          <a:p>
            <a:pPr algn="ctr"/>
            <a:r>
              <a:rPr lang="en-AU" sz="3500" b="1" dirty="0">
                <a:latin typeface="Corbel" panose="020B0503020204020204" pitchFamily="34" charset="0"/>
              </a:rPr>
              <a:t>COURT PERFORMANCE MANAGEMENT CHALLENGES IN THE PACIFIC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7CB09F-028D-FE7C-662E-1484C1B3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36" y="3733318"/>
            <a:ext cx="10221991" cy="173370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AU" sz="3500" dirty="0">
                <a:latin typeface="Corbel" panose="020B0503020204020204" pitchFamily="34" charset="0"/>
              </a:rPr>
              <a:t>What are some of the challenges that </a:t>
            </a:r>
          </a:p>
          <a:p>
            <a:pPr marL="0" lvl="0" indent="0" algn="ctr">
              <a:buNone/>
            </a:pPr>
            <a:r>
              <a:rPr lang="en-AU" sz="3500" dirty="0">
                <a:latin typeface="Corbel" panose="020B0503020204020204" pitchFamily="34" charset="0"/>
              </a:rPr>
              <a:t>impact upon the performance of your courts?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BA87DBA-7B51-6171-FD06-F7AEABC5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913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CC2CAB7-C599-4D10-9EC4-D0C63823F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5789" y="2232625"/>
            <a:ext cx="10258836" cy="57935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84310" y="418134"/>
            <a:ext cx="8867690" cy="10824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b="1" dirty="0">
                <a:latin typeface="Corbel" panose="020B0503020204020204" pitchFamily="34" charset="0"/>
              </a:rPr>
              <a:t>Court performance management</a:t>
            </a:r>
            <a:br>
              <a:rPr lang="en-AU" sz="3600" b="1" dirty="0">
                <a:latin typeface="Corbel" panose="020B0503020204020204" pitchFamily="34" charset="0"/>
              </a:rPr>
            </a:br>
            <a:r>
              <a:rPr lang="en-AU" sz="3600" b="1" dirty="0">
                <a:latin typeface="Corbel" panose="020B0503020204020204" pitchFamily="34" charset="0"/>
              </a:rPr>
              <a:t> challenges in the Pacific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444413" y="1650312"/>
            <a:ext cx="958922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competition for limited budget allocations resulting in underfunding for courts and insufficient resources, for example, to conduct circuits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Geographic isolation, especially of outer island courts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Inadequate premises and equipment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Slow mechanisms for legal and procedural reforms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Inconsistent capabilities in registry administration and management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Varying levels of judicial control over adjournments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Fluctuating levels of capability and professionalism in some local legal professions.</a:t>
            </a:r>
          </a:p>
        </p:txBody>
      </p:sp>
    </p:spTree>
    <p:extLst>
      <p:ext uri="{BB962C8B-B14F-4D97-AF65-F5344CB8AC3E}">
        <p14:creationId xmlns:p14="http://schemas.microsoft.com/office/powerpoint/2010/main" val="12597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9367B8-725C-4B23-9117-DFCA73E92BFC}"/>
              </a:ext>
            </a:extLst>
          </p:cNvPr>
          <p:cNvSpPr/>
          <p:nvPr/>
        </p:nvSpPr>
        <p:spPr>
          <a:xfrm>
            <a:off x="-117314" y="729764"/>
            <a:ext cx="10874214" cy="1117649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8926" y="719601"/>
            <a:ext cx="9558074" cy="76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Court performance management and annual reports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F75035-19D3-47B0-86A6-A1AA655D5465}"/>
              </a:ext>
            </a:extLst>
          </p:cNvPr>
          <p:cNvSpPr txBox="1">
            <a:spLocks/>
          </p:cNvSpPr>
          <p:nvPr/>
        </p:nvSpPr>
        <p:spPr>
          <a:xfrm>
            <a:off x="728926" y="1355746"/>
            <a:ext cx="5321096" cy="501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>
                <a:solidFill>
                  <a:schemeClr val="bg1"/>
                </a:solidFill>
                <a:latin typeface="Corbel Light" panose="020B0303020204020204" pitchFamily="34" charset="0"/>
              </a:rPr>
              <a:t>The difference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D624A330-756B-4C25-B050-F7DDEFB08966}"/>
              </a:ext>
            </a:extLst>
          </p:cNvPr>
          <p:cNvSpPr txBox="1">
            <a:spLocks/>
          </p:cNvSpPr>
          <p:nvPr/>
        </p:nvSpPr>
        <p:spPr>
          <a:xfrm>
            <a:off x="728926" y="2656599"/>
            <a:ext cx="4356030" cy="347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1" dirty="0">
                <a:latin typeface="Corbel" panose="020B0503020204020204" pitchFamily="34" charset="0"/>
              </a:rPr>
              <a:t>Annual reports are: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about institutional court performance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for public accountability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produced once per year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for signalling, challenges, future priorities and projects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Engaging national court stakeholders in Access to Justice dialogue </a:t>
            </a:r>
          </a:p>
          <a:p>
            <a:pPr algn="l"/>
            <a:endParaRPr lang="en-AU" dirty="0"/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3B781FCF-53FC-4839-8394-610D6A9A7825}"/>
              </a:ext>
            </a:extLst>
          </p:cNvPr>
          <p:cNvSpPr txBox="1">
            <a:spLocks/>
          </p:cNvSpPr>
          <p:nvPr/>
        </p:nvSpPr>
        <p:spPr>
          <a:xfrm>
            <a:off x="5498124" y="2633689"/>
            <a:ext cx="4443046" cy="37671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1" dirty="0">
                <a:latin typeface="Corbel" panose="020B0503020204020204" pitchFamily="34" charset="0"/>
              </a:rPr>
              <a:t>Court performance management reports are: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about court, unit, individual and collective judicial performance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purely for an internal audience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produced regularly (quarterly/monthly)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principally forward focused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to aid in the practical management of the caseload, and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the day-to-day decision making that goes with it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02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2209800" y="2492286"/>
            <a:ext cx="7984524" cy="106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8000" b="1" dirty="0">
              <a:latin typeface="Corbel" panose="020B05030202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B9F2D-4C9B-2C18-CA12-7E9408B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734" y="576263"/>
            <a:ext cx="9006532" cy="285273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latin typeface="Corbel" panose="020B0503020204020204" pitchFamily="34" charset="0"/>
              </a:rPr>
              <a:t>WHY DO YOU THINK COURT PERFORMANCE MANAGEMENT IS CRITICAL?</a:t>
            </a:r>
            <a:endParaRPr lang="en-AU" sz="3500" b="1" dirty="0">
              <a:latin typeface="Corbel" panose="020B0503020204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5614D8E-D7E1-08B8-8F68-15E539DB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pPr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418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DEF2B5-65AC-49CD-A267-7FF1DE92DF9E}"/>
              </a:ext>
            </a:extLst>
          </p:cNvPr>
          <p:cNvSpPr/>
          <p:nvPr/>
        </p:nvSpPr>
        <p:spPr>
          <a:xfrm>
            <a:off x="-209716" y="659517"/>
            <a:ext cx="9955881" cy="1136057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8925" y="719600"/>
            <a:ext cx="8560041" cy="1015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Why court performance management is critical</a:t>
            </a:r>
          </a:p>
          <a:p>
            <a:pPr algn="l"/>
            <a:r>
              <a:rPr lang="en-AU" sz="2800" b="1" dirty="0">
                <a:solidFill>
                  <a:schemeClr val="bg1"/>
                </a:solidFill>
                <a:latin typeface="Corbel Light" panose="020B0303020204020204" pitchFamily="34" charset="0"/>
              </a:rPr>
              <a:t>Have you heard of this?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998975" y="1975165"/>
            <a:ext cx="958922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What gets measured gets attention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What gets measured is understood and learned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What gets counted counts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The past predicts the future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You can</a:t>
            </a: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 manage what you can</a:t>
            </a: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 measure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Performance measurement fosters creativity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Performance data and measures increase accountability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If you can demonstrate results, you can win public support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161611-230F-49C0-A6CB-1C1C1FC6C72D}"/>
              </a:ext>
            </a:extLst>
          </p:cNvPr>
          <p:cNvSpPr/>
          <p:nvPr/>
        </p:nvSpPr>
        <p:spPr>
          <a:xfrm>
            <a:off x="-199375" y="541935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1DC94-5948-4A8A-9D80-CA8C3B907AD7}"/>
              </a:ext>
            </a:extLst>
          </p:cNvPr>
          <p:cNvSpPr>
            <a:spLocks noGrp="1" noChangeArrowheads="1"/>
          </p:cNvSpPr>
          <p:nvPr/>
        </p:nvSpPr>
        <p:spPr>
          <a:xfrm>
            <a:off x="565556" y="1093899"/>
            <a:ext cx="79845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13E5A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endParaRPr lang="en-AU" alt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E7AB8D-1A63-3CBE-7A2E-48768C55B22B}"/>
              </a:ext>
            </a:extLst>
          </p:cNvPr>
          <p:cNvSpPr>
            <a:spLocks noGrp="1"/>
          </p:cNvSpPr>
          <p:nvPr/>
        </p:nvSpPr>
        <p:spPr>
          <a:xfrm>
            <a:off x="1018779" y="2531429"/>
            <a:ext cx="9684657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9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5343FB4-E316-4B8F-BAC4-71A5EFB46AEB}"/>
              </a:ext>
            </a:extLst>
          </p:cNvPr>
          <p:cNvSpPr txBox="1">
            <a:spLocks/>
          </p:cNvSpPr>
          <p:nvPr/>
        </p:nvSpPr>
        <p:spPr>
          <a:xfrm>
            <a:off x="526678" y="1725716"/>
            <a:ext cx="11474632" cy="377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AU" sz="2800" dirty="0"/>
          </a:p>
          <a:p>
            <a:pPr algn="l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4BA8F-C08F-222A-2E74-57517308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289"/>
            <a:ext cx="9360877" cy="1026540"/>
          </a:xfrm>
        </p:spPr>
        <p:txBody>
          <a:bodyPr/>
          <a:lstStyle/>
          <a:p>
            <a:r>
              <a:rPr lang="en-AU" alt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Outcomes</a:t>
            </a:r>
            <a:endParaRPr lang="en-AU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6A0259-6083-75D3-949A-381FADDC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085"/>
            <a:ext cx="10008140" cy="395793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latin typeface="Corbel" panose="020B0503020204020204" pitchFamily="34" charset="0"/>
              </a:rPr>
              <a:t>Knowledge of court performance management from the case management perspective </a:t>
            </a:r>
          </a:p>
          <a:p>
            <a:pPr marL="0" indent="0">
              <a:buNone/>
            </a:pPr>
            <a:endParaRPr lang="en-AU" sz="12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orbel" panose="020B0503020204020204" pitchFamily="34" charset="0"/>
              </a:rPr>
              <a:t>2.     Ability to use the court performance management</a:t>
            </a:r>
            <a:br>
              <a:rPr lang="en-AU" dirty="0">
                <a:latin typeface="Corbel" panose="020B0503020204020204" pitchFamily="34" charset="0"/>
              </a:rPr>
            </a:br>
            <a:r>
              <a:rPr lang="en-AU" dirty="0">
                <a:latin typeface="Corbel" panose="020B0503020204020204" pitchFamily="34" charset="0"/>
              </a:rPr>
              <a:t>         indicators</a:t>
            </a:r>
          </a:p>
          <a:p>
            <a:pPr marL="0" indent="0">
              <a:buNone/>
            </a:pPr>
            <a:endParaRPr lang="en-AU" sz="12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orbel" panose="020B0503020204020204" pitchFamily="34" charset="0"/>
              </a:rPr>
              <a:t>3.     Capacity to integrate court performance management into regular</a:t>
            </a:r>
            <a:br>
              <a:rPr lang="en-AU" dirty="0">
                <a:latin typeface="Corbel" panose="020B0503020204020204" pitchFamily="34" charset="0"/>
              </a:rPr>
            </a:br>
            <a:r>
              <a:rPr lang="en-AU" dirty="0">
                <a:latin typeface="Corbel" panose="020B0503020204020204" pitchFamily="34" charset="0"/>
              </a:rPr>
              <a:t>         operations </a:t>
            </a:r>
          </a:p>
          <a:p>
            <a:pPr marL="0" indent="0">
              <a:buNone/>
            </a:pPr>
            <a:endParaRPr lang="en-AU" sz="1100" dirty="0">
              <a:latin typeface="Corbel" panose="020B0503020204020204" pitchFamily="34" charset="0"/>
            </a:endParaRPr>
          </a:p>
          <a:p>
            <a:pPr marL="514350" indent="-514350">
              <a:buAutoNum type="arabicPeriod" startAt="4"/>
            </a:pPr>
            <a:r>
              <a:rPr lang="en-AU" dirty="0">
                <a:latin typeface="Corbel" panose="020B0503020204020204" pitchFamily="34" charset="0"/>
              </a:rPr>
              <a:t>Use a consistent method to monitor:</a:t>
            </a:r>
          </a:p>
          <a:p>
            <a:pPr marL="514350" indent="-514350">
              <a:buAutoNum type="arabicPeriod" startAt="4"/>
            </a:pPr>
            <a:endParaRPr lang="en-AU" sz="1200" dirty="0">
              <a:latin typeface="Corbel" panose="020B0503020204020204" pitchFamily="34" charset="0"/>
            </a:endParaRPr>
          </a:p>
          <a:p>
            <a:pPr marL="1125537" lvl="1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dirty="0">
                <a:latin typeface="Corbel" panose="020B0503020204020204" pitchFamily="34" charset="0"/>
              </a:rPr>
              <a:t>How cases are advancing through the court process</a:t>
            </a:r>
          </a:p>
          <a:p>
            <a:pPr marL="1125537" lvl="1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dirty="0">
                <a:latin typeface="Corbel" panose="020B0503020204020204" pitchFamily="34" charset="0"/>
              </a:rPr>
              <a:t>How productive the court is</a:t>
            </a:r>
          </a:p>
          <a:p>
            <a:pPr marL="1125537" lvl="1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dirty="0">
                <a:latin typeface="Corbel" panose="020B0503020204020204" pitchFamily="34" charset="0"/>
              </a:rPr>
              <a:t>How timely the judicial services are being delivered</a:t>
            </a:r>
          </a:p>
          <a:p>
            <a:endParaRPr lang="en-AU" dirty="0">
              <a:latin typeface="Corbel" panose="020B0503020204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EFC86A3-61AA-C37A-A435-0754F082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23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A889F2-F0BF-400B-94D6-29750B404C96}"/>
              </a:ext>
            </a:extLst>
          </p:cNvPr>
          <p:cNvSpPr/>
          <p:nvPr/>
        </p:nvSpPr>
        <p:spPr>
          <a:xfrm>
            <a:off x="-140761" y="532860"/>
            <a:ext cx="10323852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8925" y="532860"/>
            <a:ext cx="9195660" cy="1015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Why court performance management is critical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596040" y="1621862"/>
            <a:ext cx="101581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k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now the truth of how the court is performing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understand the current demand for judicial services (how many cases filed)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identify and prevent undue delay in the pending caseload (more later)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know if the productivity of the court is decreasing, increasing, or remaining constant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provide estimates about how long a particular case type may take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set future performance expectations based on past and current performance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ensure the equal distribution of work amongst judicial officers </a:t>
            </a:r>
          </a:p>
        </p:txBody>
      </p:sp>
    </p:spTree>
    <p:extLst>
      <p:ext uri="{BB962C8B-B14F-4D97-AF65-F5344CB8AC3E}">
        <p14:creationId xmlns:p14="http://schemas.microsoft.com/office/powerpoint/2010/main" val="13472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57391" y="192063"/>
            <a:ext cx="8430853" cy="1015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>
                <a:latin typeface="Corbel" panose="020B0503020204020204" pitchFamily="34" charset="0"/>
              </a:rPr>
              <a:t>Why court performance management is critical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657391" y="1207956"/>
            <a:ext cx="10148443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R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espond quickly to areas of concern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I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dentify areas of outstanding performance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J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ustify budget requests and defend expenditure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M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aximise use of limited resources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C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ommunicate objectively and with precision about progress toward pre-determined goals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P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rovide evidence-based information to the Executive and Legislative agencies, which can serve to strengthen independence of the judiciary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D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eter corruption through increased transparency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Meet international obligations, for example, to conduct a fair trial in a reasonable time </a:t>
            </a:r>
          </a:p>
        </p:txBody>
      </p:sp>
    </p:spTree>
    <p:extLst>
      <p:ext uri="{BB962C8B-B14F-4D97-AF65-F5344CB8AC3E}">
        <p14:creationId xmlns:p14="http://schemas.microsoft.com/office/powerpoint/2010/main" val="23233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657391" y="2905780"/>
            <a:ext cx="10877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Corbel" panose="020B0503020204020204" pitchFamily="34" charset="0"/>
              </a:rPr>
              <a:t>DR CAROLYN GRAYDON - remote presentation </a:t>
            </a:r>
            <a:endParaRPr lang="en-NZ" sz="36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BC221E-FB4D-4236-82E9-A7F1A51766FA}"/>
              </a:ext>
            </a:extLst>
          </p:cNvPr>
          <p:cNvSpPr txBox="1">
            <a:spLocks/>
          </p:cNvSpPr>
          <p:nvPr/>
        </p:nvSpPr>
        <p:spPr>
          <a:xfrm>
            <a:off x="657391" y="694316"/>
            <a:ext cx="8430852" cy="1027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3"/>
              </a:solidFill>
              <a:latin typeface="Corbel Light" panose="020B03030202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83880E-3F0A-46CC-B867-DA58B0AB3723}"/>
              </a:ext>
            </a:extLst>
          </p:cNvPr>
          <p:cNvSpPr/>
          <p:nvPr/>
        </p:nvSpPr>
        <p:spPr>
          <a:xfrm>
            <a:off x="-129610" y="694316"/>
            <a:ext cx="10323852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6CCA0-9AA2-441D-A767-3518A054B114}"/>
              </a:ext>
            </a:extLst>
          </p:cNvPr>
          <p:cNvSpPr txBox="1">
            <a:spLocks/>
          </p:cNvSpPr>
          <p:nvPr/>
        </p:nvSpPr>
        <p:spPr>
          <a:xfrm>
            <a:off x="773530" y="703427"/>
            <a:ext cx="9195660" cy="1015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Why court performance management is critical:</a:t>
            </a:r>
          </a:p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Access to justice and human rights </a:t>
            </a:r>
          </a:p>
        </p:txBody>
      </p:sp>
    </p:spTree>
    <p:extLst>
      <p:ext uri="{BB962C8B-B14F-4D97-AF65-F5344CB8AC3E}">
        <p14:creationId xmlns:p14="http://schemas.microsoft.com/office/powerpoint/2010/main" val="62525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657391" y="2513364"/>
            <a:ext cx="9163188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Corbel" panose="020B0503020204020204" pitchFamily="34" charset="0"/>
              </a:rPr>
              <a:t>Judicial independence</a:t>
            </a:r>
          </a:p>
          <a:p>
            <a:pPr marL="45720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Corbel" panose="020B0503020204020204" pitchFamily="34" charset="0"/>
              </a:rPr>
              <a:t>Procedural justice</a:t>
            </a:r>
          </a:p>
          <a:p>
            <a:pPr marL="45720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Corbel" panose="020B0503020204020204" pitchFamily="34" charset="0"/>
              </a:rPr>
              <a:t>The adverse effects of delay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Corbel" panose="020B0503020204020204" pitchFamily="34" charset="0"/>
            </a:endParaRP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Corbel" panose="020B0503020204020204" pitchFamily="34" charset="0"/>
            </a:endParaRP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Corbel" panose="020B0503020204020204" pitchFamily="34" charset="0"/>
            </a:endParaRPr>
          </a:p>
          <a:p>
            <a:pPr marL="914400" lvl="1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BC221E-FB4D-4236-82E9-A7F1A51766FA}"/>
              </a:ext>
            </a:extLst>
          </p:cNvPr>
          <p:cNvSpPr txBox="1">
            <a:spLocks/>
          </p:cNvSpPr>
          <p:nvPr/>
        </p:nvSpPr>
        <p:spPr>
          <a:xfrm>
            <a:off x="657391" y="858764"/>
            <a:ext cx="7686509" cy="1027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 Light" panose="020B0303020204020204" pitchFamily="34" charset="0"/>
              </a:rPr>
              <a:t>Upholding justice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48F0FB-690E-4E4D-82F5-0D170E293EB9}"/>
              </a:ext>
            </a:extLst>
          </p:cNvPr>
          <p:cNvSpPr txBox="1">
            <a:spLocks/>
          </p:cNvSpPr>
          <p:nvPr/>
        </p:nvSpPr>
        <p:spPr>
          <a:xfrm>
            <a:off x="657391" y="-742949"/>
            <a:ext cx="9458159" cy="302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>
                <a:latin typeface="Corbel" panose="020B0503020204020204" pitchFamily="34" charset="0"/>
              </a:rPr>
              <a:t>More on why court performance management is critical </a:t>
            </a:r>
          </a:p>
        </p:txBody>
      </p:sp>
    </p:spTree>
    <p:extLst>
      <p:ext uri="{BB962C8B-B14F-4D97-AF65-F5344CB8AC3E}">
        <p14:creationId xmlns:p14="http://schemas.microsoft.com/office/powerpoint/2010/main" val="239442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038600" y="26779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50E3365-1AF4-417D-B08A-E9198B3ECFBA}"/>
              </a:ext>
            </a:extLst>
          </p:cNvPr>
          <p:cNvGraphicFramePr>
            <a:graphicFrameLocks/>
          </p:cNvGraphicFramePr>
          <p:nvPr/>
        </p:nvGraphicFramePr>
        <p:xfrm>
          <a:off x="2141017" y="1464017"/>
          <a:ext cx="7620719" cy="327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xplosion 2 7">
            <a:extLst>
              <a:ext uri="{FF2B5EF4-FFF2-40B4-BE49-F238E27FC236}">
                <a16:creationId xmlns:a16="http://schemas.microsoft.com/office/drawing/2014/main" id="{D5EC99E8-D14B-4530-9F7B-C10B47D9DA98}"/>
              </a:ext>
            </a:extLst>
          </p:cNvPr>
          <p:cNvSpPr/>
          <p:nvPr/>
        </p:nvSpPr>
        <p:spPr>
          <a:xfrm>
            <a:off x="1737776" y="4372690"/>
            <a:ext cx="2112882" cy="1802328"/>
          </a:xfrm>
          <a:prstGeom prst="irregularSeal2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AVOID UNDUE DELAY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DEF6F-8370-4AD6-9870-562AC4050863}"/>
              </a:ext>
            </a:extLst>
          </p:cNvPr>
          <p:cNvSpPr txBox="1"/>
          <p:nvPr/>
        </p:nvSpPr>
        <p:spPr>
          <a:xfrm>
            <a:off x="4268697" y="4717137"/>
            <a:ext cx="6051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rbel" panose="020B0503020204020204" pitchFamily="34" charset="0"/>
              </a:rPr>
              <a:t>Procedural justice </a:t>
            </a:r>
            <a:r>
              <a:rPr lang="en-US" dirty="0">
                <a:latin typeface="Corbel" panose="020B0503020204020204" pitchFamily="34" charset="0"/>
              </a:rPr>
              <a:t>– fairness (incl. efficiency) of process and procedure</a:t>
            </a:r>
          </a:p>
          <a:p>
            <a:endParaRPr lang="en-US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rbel" panose="020B0503020204020204" pitchFamily="34" charset="0"/>
              </a:rPr>
              <a:t>Substantive justice </a:t>
            </a:r>
            <a:r>
              <a:rPr lang="en-US" dirty="0">
                <a:latin typeface="Corbel" panose="020B0503020204020204" pitchFamily="34" charset="0"/>
              </a:rPr>
              <a:t>– fairness of the outcome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B8087-557B-8E45-CEE1-FE4E1FEC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24</a:t>
            </a:fld>
            <a:endParaRPr lang="en-NZ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363FE0-E978-4B9C-99A1-42F442477911}"/>
              </a:ext>
            </a:extLst>
          </p:cNvPr>
          <p:cNvSpPr txBox="1">
            <a:spLocks/>
          </p:cNvSpPr>
          <p:nvPr/>
        </p:nvSpPr>
        <p:spPr>
          <a:xfrm>
            <a:off x="4038599" y="479874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Timeliness and delay</a:t>
            </a:r>
          </a:p>
        </p:txBody>
      </p:sp>
    </p:spTree>
    <p:extLst>
      <p:ext uri="{BB962C8B-B14F-4D97-AF65-F5344CB8AC3E}">
        <p14:creationId xmlns:p14="http://schemas.microsoft.com/office/powerpoint/2010/main" val="2748130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2 7">
            <a:extLst>
              <a:ext uri="{FF2B5EF4-FFF2-40B4-BE49-F238E27FC236}">
                <a16:creationId xmlns:a16="http://schemas.microsoft.com/office/drawing/2014/main" id="{D5EC99E8-D14B-4530-9F7B-C10B47D9DA98}"/>
              </a:ext>
            </a:extLst>
          </p:cNvPr>
          <p:cNvSpPr/>
          <p:nvPr/>
        </p:nvSpPr>
        <p:spPr>
          <a:xfrm>
            <a:off x="838200" y="360527"/>
            <a:ext cx="2112882" cy="1802328"/>
          </a:xfrm>
          <a:prstGeom prst="irregularSeal2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AVOID UNDUE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B8B72-DD2C-462E-A0C1-BF05177103FA}"/>
              </a:ext>
            </a:extLst>
          </p:cNvPr>
          <p:cNvSpPr txBox="1"/>
          <p:nvPr/>
        </p:nvSpPr>
        <p:spPr>
          <a:xfrm>
            <a:off x="2079447" y="2162855"/>
            <a:ext cx="8425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Due delay – a reasonable time: </a:t>
            </a:r>
            <a:r>
              <a:rPr lang="en-AU" sz="2400" b="1" dirty="0">
                <a:solidFill>
                  <a:schemeClr val="accent6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reasonable time i</a:t>
            </a:r>
            <a:r>
              <a:rPr lang="en-AU" sz="2400" i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a balance between the time required to properly obtain, present, and weigh the evidence, law and arguments according to the principles of procedural fairness</a:t>
            </a:r>
          </a:p>
          <a:p>
            <a:endParaRPr lang="en-AU" sz="2400" b="1" i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endParaRPr lang="en-US" sz="24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D8FFC0-F353-438B-812E-87E388E2C491}"/>
              </a:ext>
            </a:extLst>
          </p:cNvPr>
          <p:cNvSpPr txBox="1"/>
          <p:nvPr/>
        </p:nvSpPr>
        <p:spPr>
          <a:xfrm>
            <a:off x="2079447" y="3942828"/>
            <a:ext cx="728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Undue delay: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AU" sz="2400" i="1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AU" sz="2400" i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nproductive and avoidable lapses of time</a:t>
            </a:r>
            <a:endParaRPr lang="en-US" sz="24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2AC61-5D62-CD97-93BE-73FC48ED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25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8079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2209800" y="2492286"/>
            <a:ext cx="7984524" cy="106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8000" b="1" dirty="0">
              <a:latin typeface="Corbel" panose="020B05030202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B9F2D-4C9B-2C18-CA12-7E9408B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734" y="576263"/>
            <a:ext cx="9006532" cy="285273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latin typeface="Corbel" panose="020B0503020204020204" pitchFamily="34" charset="0"/>
              </a:rPr>
              <a:t>WHY DO YOU THINK COURT PERFORMANCE MANAGEMENT IS CRITICAL?</a:t>
            </a:r>
            <a:endParaRPr lang="en-AU" sz="3500" b="1" dirty="0">
              <a:latin typeface="Corbel" panose="020B0503020204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5614D8E-D7E1-08B8-8F68-15E539DB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pPr/>
              <a:t>26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8621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68CFA4-FECD-4FE0-A99B-146B054094CA}"/>
              </a:ext>
            </a:extLst>
          </p:cNvPr>
          <p:cNvSpPr/>
          <p:nvPr/>
        </p:nvSpPr>
        <p:spPr>
          <a:xfrm>
            <a:off x="-117314" y="7297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The adverse effects of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719366" y="2391198"/>
            <a:ext cx="10967809" cy="42934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Protracted loss of liberty for people held in pre-trial detention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A  distortion of justice where pre-trial detention periods are longer than maximum sentence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Memories fade and witnesses die, documents can be lost or destroyed, making it unavailable for a fair trial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Generally, the adjudication process will be less reliable the longer it takes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Motivates defendants to change their plea just to get their case dealt with faster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74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81306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The adverse effects of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719366" y="1846787"/>
            <a:ext cx="10336561" cy="48474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Great stress on the parties who often put their lives on hold until their case is resolved, which can become too great to bear, leading parties to abandon their claims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Extreme stress on children involved as witnesses and victims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Extreme stress on victims and families seeking protection and interventions in family violence matters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The longer it takes, the greater the investment of emotion, money and time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Innocent litigants may have lost the ability to carry on business, have access to their land or to tend to farms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NZ" sz="2400" dirty="0"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62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993914" y="1258958"/>
            <a:ext cx="9595168" cy="2449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Corbel" panose="020B0503020204020204" pitchFamily="34" charset="0"/>
              </a:rPr>
              <a:t>COURT PERFORMANCE MANAGEMENT SNAPSHOT</a:t>
            </a:r>
            <a:endParaRPr lang="en-AU" sz="4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5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E7AB8D-1A63-3CBE-7A2E-48768C55B22B}"/>
              </a:ext>
            </a:extLst>
          </p:cNvPr>
          <p:cNvSpPr>
            <a:spLocks noGrp="1"/>
          </p:cNvSpPr>
          <p:nvPr/>
        </p:nvSpPr>
        <p:spPr>
          <a:xfrm>
            <a:off x="1018779" y="2531429"/>
            <a:ext cx="9684657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9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5343FB4-E316-4B8F-BAC4-71A5EFB46AEB}"/>
              </a:ext>
            </a:extLst>
          </p:cNvPr>
          <p:cNvSpPr txBox="1">
            <a:spLocks/>
          </p:cNvSpPr>
          <p:nvPr/>
        </p:nvSpPr>
        <p:spPr>
          <a:xfrm>
            <a:off x="526678" y="1725716"/>
            <a:ext cx="11474632" cy="377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AU" sz="2800" dirty="0"/>
          </a:p>
          <a:p>
            <a:pPr algn="l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7EC54-E4B5-C5E3-BC93-4AE20A25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latin typeface="Corbel" panose="020B0503020204020204" pitchFamily="34" charset="0"/>
              </a:rPr>
              <a:t>Outcomes continued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C1C7-08D4-0323-60CC-E32E3E0AE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65236" cy="3770016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AU" sz="2600" dirty="0">
                <a:latin typeface="Corbel" panose="020B0503020204020204" pitchFamily="34" charset="0"/>
              </a:rPr>
              <a:t>I</a:t>
            </a:r>
            <a:r>
              <a:rPr lang="x-none" sz="2600" dirty="0">
                <a:latin typeface="Corbel" panose="020B0503020204020204" pitchFamily="34" charset="0"/>
              </a:rPr>
              <a:t>ncrease </a:t>
            </a:r>
            <a:r>
              <a:rPr lang="en-AU" sz="2600" dirty="0">
                <a:latin typeface="Corbel" panose="020B0503020204020204" pitchFamily="34" charset="0"/>
              </a:rPr>
              <a:t>and improve </a:t>
            </a:r>
            <a:r>
              <a:rPr lang="x-none" sz="2600" dirty="0">
                <a:latin typeface="Corbel" panose="020B0503020204020204" pitchFamily="34" charset="0"/>
              </a:rPr>
              <a:t>capacity in: </a:t>
            </a:r>
            <a:endParaRPr lang="en-NZ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AU" sz="1100" dirty="0">
              <a:latin typeface="Corbel" panose="020B0503020204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Quality </a:t>
            </a:r>
            <a:r>
              <a:rPr lang="x-none" dirty="0">
                <a:latin typeface="Corbel" panose="020B0503020204020204" pitchFamily="34" charset="0"/>
              </a:rPr>
              <a:t>data </a:t>
            </a:r>
            <a:r>
              <a:rPr lang="en-AU" dirty="0">
                <a:latin typeface="Corbel" panose="020B0503020204020204" pitchFamily="34" charset="0"/>
              </a:rPr>
              <a:t>management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Production, </a:t>
            </a:r>
            <a:r>
              <a:rPr lang="x-none" dirty="0">
                <a:latin typeface="Corbel" panose="020B0503020204020204" pitchFamily="34" charset="0"/>
              </a:rPr>
              <a:t>interpretation, analysis and dissemination of court performance reports </a:t>
            </a:r>
            <a:endParaRPr lang="en-NZ" dirty="0">
              <a:latin typeface="Corbel" panose="020B0503020204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C</a:t>
            </a:r>
            <a:r>
              <a:rPr lang="x-none" dirty="0">
                <a:latin typeface="Corbel" panose="020B0503020204020204" pitchFamily="34" charset="0"/>
              </a:rPr>
              <a:t>ourt decision-making and </a:t>
            </a:r>
            <a:r>
              <a:rPr lang="en-AU" dirty="0">
                <a:latin typeface="Corbel" panose="020B0503020204020204" pitchFamily="34" charset="0"/>
              </a:rPr>
              <a:t>delay management</a:t>
            </a:r>
          </a:p>
          <a:p>
            <a:pPr marL="457200" lvl="1" indent="0">
              <a:buNone/>
            </a:pPr>
            <a:endParaRPr lang="en-AU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AU" sz="2600" dirty="0">
                <a:latin typeface="Corbel" panose="020B0503020204020204" pitchFamily="34" charset="0"/>
              </a:rPr>
              <a:t>Ability to distinguish between court performance management reporting to annual reporting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BE5153-E067-A68E-3825-9503EDDE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03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189346" y="136525"/>
            <a:ext cx="7043703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Evidence-based decision making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007FD8-CE15-4F30-9EFC-767F95A2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1" y="1105166"/>
            <a:ext cx="8629119" cy="48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19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2846746" y="26534"/>
            <a:ext cx="7043703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latin typeface="Corbel" panose="020B0503020204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0E3E78C-BA12-900A-E6C1-D31A9EED4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724244"/>
              </p:ext>
            </p:extLst>
          </p:nvPr>
        </p:nvGraphicFramePr>
        <p:xfrm>
          <a:off x="1129003" y="1045029"/>
          <a:ext cx="9647853" cy="53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8DB06D16-1D39-432C-A190-78795A5CFA87}"/>
              </a:ext>
            </a:extLst>
          </p:cNvPr>
          <p:cNvSpPr txBox="1">
            <a:spLocks/>
          </p:cNvSpPr>
          <p:nvPr/>
        </p:nvSpPr>
        <p:spPr>
          <a:xfrm>
            <a:off x="414568" y="1727815"/>
            <a:ext cx="1852772" cy="511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Co-operation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77A754-0E95-47AC-A02B-31CAC20B38BA}"/>
              </a:ext>
            </a:extLst>
          </p:cNvPr>
          <p:cNvSpPr txBox="1">
            <a:spLocks/>
          </p:cNvSpPr>
          <p:nvPr/>
        </p:nvSpPr>
        <p:spPr>
          <a:xfrm>
            <a:off x="10058397" y="1727815"/>
            <a:ext cx="1852772" cy="41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200" b="1" dirty="0">
                <a:latin typeface="Corbel" panose="020B0503020204020204" pitchFamily="34" charset="0"/>
              </a:rPr>
              <a:t>Motivation</a:t>
            </a:r>
            <a:endParaRPr lang="en-AU" sz="3200" b="1" dirty="0">
              <a:latin typeface="Corbel" panose="020B05030202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EF75B7-387A-4A77-9F24-F63E43ACC3BE}"/>
              </a:ext>
            </a:extLst>
          </p:cNvPr>
          <p:cNvSpPr txBox="1">
            <a:spLocks/>
          </p:cNvSpPr>
          <p:nvPr/>
        </p:nvSpPr>
        <p:spPr>
          <a:xfrm>
            <a:off x="10058397" y="5812971"/>
            <a:ext cx="1852772" cy="41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200" b="1" dirty="0">
                <a:latin typeface="Corbel" panose="020B0503020204020204" pitchFamily="34" charset="0"/>
              </a:rPr>
              <a:t>Leadership</a:t>
            </a:r>
            <a:endParaRPr lang="en-AU" sz="3200" b="1" dirty="0">
              <a:latin typeface="Corbel" panose="020B0503020204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127ECAA-D2B4-491E-9910-7BDD76E6A31B}"/>
              </a:ext>
            </a:extLst>
          </p:cNvPr>
          <p:cNvSpPr txBox="1">
            <a:spLocks/>
          </p:cNvSpPr>
          <p:nvPr/>
        </p:nvSpPr>
        <p:spPr>
          <a:xfrm>
            <a:off x="488758" y="5769550"/>
            <a:ext cx="1852772" cy="41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200" b="1" dirty="0">
                <a:latin typeface="Corbel" panose="020B0503020204020204" pitchFamily="34" charset="0"/>
              </a:rPr>
              <a:t>Independence</a:t>
            </a:r>
            <a:endParaRPr lang="en-AU" sz="3200" b="1" dirty="0"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5FAA8-A666-4A96-49CB-126FA1E9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098"/>
            <a:ext cx="10515600" cy="904596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600" b="1" dirty="0">
                <a:latin typeface="Corbel" panose="020B0503020204020204" pitchFamily="34" charset="0"/>
              </a:rPr>
              <a:t>Court performance management cycle</a:t>
            </a:r>
            <a:br>
              <a:rPr lang="en-AU" dirty="0"/>
            </a:b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2C5EA-C20D-200F-9859-820E8CE4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31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254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71EFCA-58EF-4594-82A2-9F7BDB3BF928}"/>
              </a:ext>
            </a:extLst>
          </p:cNvPr>
          <p:cNvSpPr/>
          <p:nvPr/>
        </p:nvSpPr>
        <p:spPr>
          <a:xfrm>
            <a:off x="-117314" y="7297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686080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What are performance indicators?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290740" y="2162567"/>
            <a:ext cx="9196160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Mostly a numerical expression – a %, rate, period of time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Monitored at regular intervals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Should use a ‘basket’ of indicators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Which lets managers know the degree something:</a:t>
            </a:r>
          </a:p>
          <a:p>
            <a:pPr marL="800100" lvl="1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Corbel" panose="020B0503020204020204" pitchFamily="34" charset="0"/>
              </a:rPr>
              <a:t>exists or</a:t>
            </a:r>
          </a:p>
          <a:p>
            <a:pPr marL="800100" lvl="1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Corbel" panose="020B0503020204020204" pitchFamily="34" charset="0"/>
              </a:rPr>
              <a:t>has happened or</a:t>
            </a:r>
          </a:p>
          <a:p>
            <a:pPr marL="800100" lvl="1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Corbel" panose="020B0503020204020204" pitchFamily="34" charset="0"/>
              </a:rPr>
              <a:t>has changed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Provide insights into past, present and future performance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006C6D79-A720-4333-A29D-A8F97F6FC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63" y="2822268"/>
            <a:ext cx="5500237" cy="36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5" y="3005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Who is involved?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719365" y="1334278"/>
            <a:ext cx="9824809" cy="482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b="1" dirty="0">
                <a:latin typeface="Corbel" panose="020B0503020204020204" pitchFamily="34" charset="0"/>
              </a:rPr>
              <a:t>Court officers  </a:t>
            </a:r>
            <a:r>
              <a:rPr lang="en-NZ" sz="2400" dirty="0">
                <a:latin typeface="Corbel" panose="020B0503020204020204" pitchFamily="34" charset="0"/>
              </a:rPr>
              <a:t>- case-related data, events and outcomes are entered accurately, completely, and promptly 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b="1" dirty="0">
                <a:latin typeface="Corbel" panose="020B0503020204020204" pitchFamily="34" charset="0"/>
              </a:rPr>
              <a:t>Registrars and managers </a:t>
            </a:r>
            <a:r>
              <a:rPr lang="en-NZ" sz="2400" dirty="0">
                <a:latin typeface="Corbel" panose="020B0503020204020204" pitchFamily="34" charset="0"/>
              </a:rPr>
              <a:t>- actively and independently oversee, follow up and take action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b="1" dirty="0">
                <a:latin typeface="Corbel" panose="020B0503020204020204" pitchFamily="34" charset="0"/>
              </a:rPr>
              <a:t>Individual judicial officers </a:t>
            </a:r>
            <a:r>
              <a:rPr lang="en-NZ" sz="2400" dirty="0">
                <a:latin typeface="Corbel" panose="020B0503020204020204" pitchFamily="34" charset="0"/>
              </a:rPr>
              <a:t>- active case management and monitoring their dockets/caseload and tasks (CTS, dashboard and court performance management report) 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b="1" dirty="0">
                <a:latin typeface="Corbel" panose="020B0503020204020204" pitchFamily="34" charset="0"/>
              </a:rPr>
              <a:t>Chief Justices and Chief Magistrates </a:t>
            </a:r>
            <a:r>
              <a:rPr lang="en-NZ" sz="2400" dirty="0">
                <a:latin typeface="Corbel" panose="020B0503020204020204" pitchFamily="34" charset="0"/>
              </a:rPr>
              <a:t>- actively use and rely on court performance management data and the court performance management report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23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32A101-EA14-44F0-A1FD-80B37AAAF9E7}"/>
              </a:ext>
            </a:extLst>
          </p:cNvPr>
          <p:cNvSpPr/>
          <p:nvPr/>
        </p:nvSpPr>
        <p:spPr>
          <a:xfrm>
            <a:off x="-83862" y="634566"/>
            <a:ext cx="9950427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5" y="634566"/>
            <a:ext cx="879569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Prerequisites for effective court performance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834916" y="2308845"/>
            <a:ext cx="8564594" cy="31547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800" dirty="0">
                <a:latin typeface="Corbel" panose="020B0503020204020204" pitchFamily="34" charset="0"/>
              </a:rPr>
              <a:t>Leadership and teamwork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800" dirty="0">
                <a:latin typeface="Corbel" panose="020B0503020204020204" pitchFamily="34" charset="0"/>
              </a:rPr>
              <a:t>Goals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800" dirty="0">
                <a:latin typeface="Corbel" panose="020B0503020204020204" pitchFamily="34" charset="0"/>
              </a:rPr>
              <a:t>Linkages to strategic planning at the institutional (meso) level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800" dirty="0">
                <a:latin typeface="Corbel" panose="020B0503020204020204" pitchFamily="34" charset="0"/>
              </a:rPr>
              <a:t>Electronic case management/case tracking systems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8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AD2FC5-0DE1-4176-94EA-DEA1FD9E8A29}"/>
              </a:ext>
            </a:extLst>
          </p:cNvPr>
          <p:cNvSpPr/>
          <p:nvPr/>
        </p:nvSpPr>
        <p:spPr>
          <a:xfrm>
            <a:off x="-126353" y="5510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95919" y="551064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Choosing the area to be managed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838201" y="1792076"/>
            <a:ext cx="9008164" cy="53399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Judicial workload management 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Your local priorities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Special focus areas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Family violence and protection orders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Pre-trial detainees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Offences and subsequent orders made, for example, imprisonment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Children/juveniles case types 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Sexual offences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Data related to parties, for example, gender, age and disability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Geographic distribution of cases and court services, for example, circuit/remote locations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8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60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0036" y="64567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4461D11-2E21-47C1-9BA7-177C88A4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00" y="1022248"/>
            <a:ext cx="8715410" cy="5407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5498E-1F4F-C556-34BF-3AAFBA9F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9" y="136385"/>
            <a:ext cx="7180385" cy="1033722"/>
          </a:xfrm>
        </p:spPr>
        <p:txBody>
          <a:bodyPr>
            <a:normAutofit/>
          </a:bodyPr>
          <a:lstStyle/>
          <a:p>
            <a:r>
              <a:rPr lang="en-AU" sz="3200" b="1" dirty="0">
                <a:latin typeface="Corbel" panose="020B0503020204020204" pitchFamily="34" charset="0"/>
              </a:rPr>
              <a:t>Looking at areas of interest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B304-A79B-1D7B-D722-57581906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36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04252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75861" y="2017907"/>
            <a:ext cx="11516139" cy="3135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b="1" dirty="0">
              <a:solidFill>
                <a:srgbClr val="013E5A"/>
              </a:solidFill>
              <a:latin typeface="Corbel" panose="020B0503020204020204" pitchFamily="34" charset="0"/>
            </a:endParaRPr>
          </a:p>
          <a:p>
            <a:pPr algn="l"/>
            <a:endParaRPr lang="en-US" sz="4500" b="1" dirty="0">
              <a:solidFill>
                <a:srgbClr val="013E5A"/>
              </a:solidFill>
              <a:latin typeface="Corbel" panose="020B0503020204020204" pitchFamily="34" charset="0"/>
            </a:endParaRPr>
          </a:p>
          <a:p>
            <a:pPr algn="l"/>
            <a:r>
              <a:rPr lang="en-US" sz="4500" b="1" dirty="0">
                <a:latin typeface="Corbel" panose="020B0503020204020204" pitchFamily="34" charset="0"/>
              </a:rPr>
              <a:t>COURT PERFORMANCE </a:t>
            </a:r>
          </a:p>
          <a:p>
            <a:pPr algn="l"/>
            <a:r>
              <a:rPr lang="en-US" sz="4500" b="1" dirty="0">
                <a:latin typeface="Corbel" panose="020B0503020204020204" pitchFamily="34" charset="0"/>
              </a:rPr>
              <a:t>MANAGEMENT INDICATORS</a:t>
            </a:r>
            <a:endParaRPr lang="en-AU" sz="4500" b="1" dirty="0">
              <a:latin typeface="Corbel" panose="020B0503020204020204" pitchFamily="34" charset="0"/>
            </a:endParaRPr>
          </a:p>
          <a:p>
            <a:pPr algn="l"/>
            <a:br>
              <a:rPr lang="en-US" sz="4500" b="1" dirty="0">
                <a:solidFill>
                  <a:srgbClr val="013E5A"/>
                </a:solidFill>
                <a:latin typeface="Corbel" panose="020B0503020204020204" pitchFamily="34" charset="0"/>
              </a:rPr>
            </a:br>
            <a:endParaRPr lang="en-AU" sz="4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06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CC2CAB7-C599-4D10-9EC4-D0C63823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5789" y="2169730"/>
            <a:ext cx="10258836" cy="57935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8199347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8 court performance management indicators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800916" y="2052981"/>
            <a:ext cx="8377981" cy="34932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Clearance rate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Pending (to) disposal ratio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Age distribution pending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Pending cases per stage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Average age to disposal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Number of cases disposed per judge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Reserved judgments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Attendance rate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6207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ACA9DC-A410-4471-BB51-4DBAAC36457B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1. Clearance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604973" y="1914589"/>
            <a:ext cx="5080719" cy="36163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 </a:t>
            </a:r>
            <a:r>
              <a:rPr lang="en-NZ" sz="2000" dirty="0">
                <a:latin typeface="Corbel" panose="020B0503020204020204" pitchFamily="34" charset="0"/>
              </a:rPr>
              <a:t>if the court is accumulating cases in excess of disposal levels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Calculated: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Cases disposed  x  100  =  %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Cases filed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Greater than 100%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 </a:t>
            </a:r>
            <a:r>
              <a:rPr lang="en-NZ" sz="2000" dirty="0">
                <a:latin typeface="Corbel" panose="020B0503020204020204" pitchFamily="34" charset="0"/>
              </a:rPr>
              <a:t>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  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Overall manageability of the workload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72342A15-C4AA-4C5C-9627-BA6B1A9CB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769" t="1046" r="769" b="1046"/>
          <a:stretch/>
        </p:blipFill>
        <p:spPr>
          <a:xfrm>
            <a:off x="6290665" y="1563669"/>
            <a:ext cx="5529644" cy="3277961"/>
          </a:xfrm>
          <a:prstGeom prst="rect">
            <a:avLst/>
          </a:prstGeom>
        </p:spPr>
      </p:pic>
      <p:pic>
        <p:nvPicPr>
          <p:cNvPr id="14" name="Picture 1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936D188-FEAD-4EBB-97FB-2DECC28D1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4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912D96-EB1D-40FE-897B-61CE7E5C8FEC}"/>
              </a:ext>
            </a:extLst>
          </p:cNvPr>
          <p:cNvSpPr/>
          <p:nvPr/>
        </p:nvSpPr>
        <p:spPr>
          <a:xfrm>
            <a:off x="-117314" y="7297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9C0EA-8EAB-7E5B-D51F-144E4BDE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869"/>
            <a:ext cx="9360877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orbel" panose="020B0503020204020204" pitchFamily="34" charset="0"/>
              </a:rPr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E923-A4EB-0A79-49BA-52DF333BD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097"/>
            <a:ext cx="10515600" cy="32327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rbel" panose="020B0503020204020204" pitchFamily="34" charset="0"/>
              </a:rPr>
              <a:t>Handouts</a:t>
            </a:r>
          </a:p>
          <a:p>
            <a:pPr marL="0" indent="0">
              <a:buNone/>
            </a:pPr>
            <a:endParaRPr lang="en-US" sz="1100" dirty="0">
              <a:latin typeface="Corbel" panose="020B0503020204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dirty="0">
                <a:latin typeface="Corbel" panose="020B0503020204020204" pitchFamily="34" charset="0"/>
              </a:rPr>
              <a:t>Power point presentation</a:t>
            </a:r>
          </a:p>
          <a:p>
            <a:pPr marL="0" indent="0">
              <a:buNone/>
            </a:pPr>
            <a:endParaRPr lang="en-US" sz="11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rbel" panose="020B0503020204020204" pitchFamily="34" charset="0"/>
              </a:rPr>
              <a:t>3.   Your current court performance data (electronic)</a:t>
            </a:r>
          </a:p>
          <a:p>
            <a:endParaRPr lang="en-AU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9D0602C-61E4-86E5-B717-A7289F21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2329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27DD0D-DDE0-4074-A96A-356E7F294EDC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242654" y="1958125"/>
            <a:ext cx="5513086" cy="515525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</a:t>
            </a:r>
            <a:r>
              <a:rPr lang="en-NZ" sz="2000" dirty="0">
                <a:latin typeface="Corbel" panose="020B0503020204020204" pitchFamily="34" charset="0"/>
              </a:rPr>
              <a:t> the Pending to disposal (PDR) ratio which tells us approximately how long it will take us to deal with the current pending caseload based on recent performance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Aim for our PDR to be a low as possible</a:t>
            </a:r>
          </a:p>
          <a:p>
            <a:pPr marL="1371600" lvl="2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NZ" sz="2000" dirty="0">
                <a:latin typeface="Corbel" panose="020B0503020204020204" pitchFamily="34" charset="0"/>
              </a:rPr>
              <a:t>1 or below for a higher court</a:t>
            </a:r>
          </a:p>
          <a:p>
            <a:pPr marL="1371600" lvl="2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NZ" sz="2000" dirty="0">
                <a:latin typeface="Corbel" panose="020B0503020204020204" pitchFamily="34" charset="0"/>
              </a:rPr>
              <a:t>0.5 or below for a lower court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 </a:t>
            </a:r>
            <a:r>
              <a:rPr lang="en-NZ" sz="2000" dirty="0">
                <a:latin typeface="Corbel" panose="020B0503020204020204" pitchFamily="34" charset="0"/>
              </a:rPr>
              <a:t>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 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Effective forecasting to ensure timely delivery of justice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In this case </a:t>
            </a:r>
            <a:r>
              <a:rPr lang="en-NZ" sz="2000" dirty="0">
                <a:latin typeface="Corbel" panose="020B0503020204020204" pitchFamily="34" charset="0"/>
              </a:rPr>
              <a:t>the 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Pending to disposal ratio is: 200/100 = 2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This equates to approx. 2 years worth of 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3AF47FD2-4764-4C8D-BB98-6E4107FDFE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7698" y="900519"/>
            <a:ext cx="4942032" cy="5056962"/>
          </a:xfrm>
          <a:prstGeom prst="rect">
            <a:avLst/>
          </a:prstGeom>
        </p:spPr>
      </p:pic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EA862D40-328C-4A03-804C-A6DD88D84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30466" y="834122"/>
            <a:ext cx="5513086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2. Pending (to) disposal ratio</a:t>
            </a:r>
          </a:p>
        </p:txBody>
      </p:sp>
    </p:spTree>
    <p:extLst>
      <p:ext uri="{BB962C8B-B14F-4D97-AF65-F5344CB8AC3E}">
        <p14:creationId xmlns:p14="http://schemas.microsoft.com/office/powerpoint/2010/main" val="2815795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8E407E2-B552-45BE-BC59-E6D649B82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6492"/>
                    </a14:imgEffect>
                  </a14:imgLayer>
                </a14:imgProps>
              </a:ext>
            </a:extLst>
          </a:blip>
          <a:srcRect l="-3193" t="3922" r="2618" b="3579"/>
          <a:stretch/>
        </p:blipFill>
        <p:spPr>
          <a:xfrm>
            <a:off x="5688000" y="1872000"/>
            <a:ext cx="6281246" cy="32300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CE11B5-64D7-48C1-B8EE-E2F276A596E3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01780" y="767142"/>
            <a:ext cx="5540756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3. Age distribution - pending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459474" y="2100138"/>
            <a:ext cx="4978400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sz="2000" b="1" dirty="0">
                <a:latin typeface="Corbel" panose="020B0503020204020204" pitchFamily="34" charset="0"/>
              </a:rPr>
              <a:t>Identifies</a:t>
            </a:r>
            <a:r>
              <a:rPr lang="en-AU" sz="2000" dirty="0">
                <a:latin typeface="Corbel" panose="020B0503020204020204" pitchFamily="34" charset="0"/>
              </a:rPr>
              <a:t> the age of active pending cases in relation to their filing dates, to highlight areas of congestion and scale of delay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No LONG tail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sz="2000" b="1" dirty="0">
                <a:latin typeface="Corbel" panose="020B0503020204020204" pitchFamily="34" charset="0"/>
              </a:rPr>
              <a:t>Outcome</a:t>
            </a:r>
            <a:r>
              <a:rPr lang="en-AU" sz="2000" dirty="0">
                <a:latin typeface="Corbel" panose="020B0503020204020204" pitchFamily="34" charset="0"/>
              </a:rPr>
              <a:t> in key performance area: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Corbel" panose="020B0503020204020204" pitchFamily="34" charset="0"/>
              </a:rPr>
              <a:t>Delay prevention in delivery of timely justice</a:t>
            </a:r>
            <a:endParaRPr lang="en-US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219118FD-A539-4AC3-9650-F080364B9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24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237A6C-88BD-4922-9820-FEDEF9C24D22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509997" y="2073385"/>
            <a:ext cx="4978400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 </a:t>
            </a:r>
            <a:r>
              <a:rPr lang="en-NZ" sz="2000" dirty="0">
                <a:latin typeface="Corbel" panose="020B0503020204020204" pitchFamily="34" charset="0"/>
              </a:rPr>
              <a:t>the average time it takes to dispose of a case in days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Within time standards or within expectations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</a:t>
            </a:r>
            <a:r>
              <a:rPr lang="en-NZ" sz="2000" dirty="0">
                <a:latin typeface="Corbel" panose="020B0503020204020204" pitchFamily="34" charset="0"/>
              </a:rPr>
              <a:t> 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Productivity, efficiency and delay management</a:t>
            </a:r>
          </a:p>
          <a:p>
            <a:endParaRPr lang="en-US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587E5F8C-9A57-46D9-B7A9-AA0E167B4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" t="1315" r="1102" b="899"/>
          <a:stretch/>
        </p:blipFill>
        <p:spPr>
          <a:xfrm>
            <a:off x="6553639" y="1773000"/>
            <a:ext cx="5184000" cy="33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15359" y="733045"/>
            <a:ext cx="5235154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4. Average time to disposal</a:t>
            </a:r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D7771FCD-6435-43C0-85FD-B6B01BAE4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8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25C444-A53F-44A4-BF82-7467FA39B9A1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509997" y="2092708"/>
            <a:ext cx="4978400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</a:t>
            </a:r>
            <a:r>
              <a:rPr lang="en-NZ" sz="2000" dirty="0">
                <a:latin typeface="Corbel" panose="020B0503020204020204" pitchFamily="34" charset="0"/>
              </a:rPr>
              <a:t> what stage the cases have progressed to, to highlight where delay might be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Significant % with future listing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</a:t>
            </a:r>
            <a:r>
              <a:rPr lang="en-NZ" sz="2000" dirty="0">
                <a:latin typeface="Corbel" panose="020B0503020204020204" pitchFamily="34" charset="0"/>
              </a:rPr>
              <a:t> 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Continuous case progression in delivery of timely justice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C56102-0499-4B94-8631-A0E0C586A2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88" y="1298855"/>
            <a:ext cx="6102221" cy="3856844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03998" y="781994"/>
            <a:ext cx="4882630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5. Pending cases per stage</a:t>
            </a:r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116AE81-437A-4A82-A40E-5B53B0F4B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4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895310-79AF-4A5F-9937-8EDC3D75D07A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23101" y="964134"/>
            <a:ext cx="455302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6. Number of cases disposed per judge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509996" y="2180418"/>
            <a:ext cx="4978400" cy="3993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 </a:t>
            </a:r>
            <a:r>
              <a:rPr lang="en-NZ" sz="2000" dirty="0">
                <a:latin typeface="Corbel" panose="020B0503020204020204" pitchFamily="34" charset="0"/>
              </a:rPr>
              <a:t>number and percentage of disposed cases per judicial officer in a year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Consistency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Within expectations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</a:t>
            </a:r>
            <a:r>
              <a:rPr lang="en-NZ" sz="2000" dirty="0">
                <a:latin typeface="Corbel" panose="020B0503020204020204" pitchFamily="34" charset="0"/>
              </a:rPr>
              <a:t> 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Efficient use of resources to maintain consistent levels of judicial services</a:t>
            </a:r>
          </a:p>
          <a:p>
            <a:endParaRPr lang="en-US" dirty="0"/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5AD0A3AE-9140-4C05-85A3-C585473D2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" t="590" r="573" b="1565"/>
          <a:stretch/>
        </p:blipFill>
        <p:spPr>
          <a:xfrm>
            <a:off x="6156000" y="1728000"/>
            <a:ext cx="5904000" cy="3528000"/>
          </a:xfrm>
          <a:prstGeom prst="rect">
            <a:avLst/>
          </a:prstGeom>
        </p:spPr>
      </p:pic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CAD33EC-C219-41CB-980E-869DCE1C6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4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701BE7-E95D-4F2C-9123-9D8351C79D4E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27525" y="73240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7. Reserved judgments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509997" y="1984370"/>
            <a:ext cx="4978400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sz="2000" b="1" dirty="0">
                <a:latin typeface="Corbel" panose="020B0503020204020204" pitchFamily="34" charset="0"/>
              </a:rPr>
              <a:t>Identifies </a:t>
            </a:r>
            <a:r>
              <a:rPr lang="en-AU" sz="2000" dirty="0">
                <a:latin typeface="Corbel" panose="020B0503020204020204" pitchFamily="34" charset="0"/>
              </a:rPr>
              <a:t>number and age of reserved judgments per judge and overall </a:t>
            </a:r>
          </a:p>
          <a:p>
            <a:pPr marL="342900" lvl="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sz="2000" b="1" dirty="0">
                <a:latin typeface="Corbel" panose="020B0503020204020204" pitchFamily="34" charset="0"/>
              </a:rPr>
              <a:t>Assists</a:t>
            </a:r>
            <a:r>
              <a:rPr lang="en-AU" sz="2000" dirty="0">
                <a:latin typeface="Corbel" panose="020B0503020204020204" pitchFamily="34" charset="0"/>
              </a:rPr>
              <a:t> in planning targeted approach assist judge to reduce reserve judgments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Low, and no delay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sz="2000" b="1" dirty="0">
                <a:latin typeface="Corbel" panose="020B0503020204020204" pitchFamily="34" charset="0"/>
              </a:rPr>
              <a:t>Outcome</a:t>
            </a:r>
            <a:r>
              <a:rPr lang="en-AU" sz="2000" dirty="0">
                <a:latin typeface="Corbel" panose="020B0503020204020204" pitchFamily="34" charset="0"/>
              </a:rPr>
              <a:t> in key performance area: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Corbel" panose="020B0503020204020204" pitchFamily="34" charset="0"/>
              </a:rPr>
              <a:t>Minimal delay in final adjudication</a:t>
            </a:r>
            <a:endParaRPr lang="en-US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5F5D256A-DD87-4C64-ADA3-A0ADC48BC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" t="1350" r="713" b="1350"/>
          <a:stretch/>
        </p:blipFill>
        <p:spPr>
          <a:xfrm>
            <a:off x="6284040" y="1584435"/>
            <a:ext cx="5535920" cy="3327686"/>
          </a:xfrm>
          <a:prstGeom prst="rect">
            <a:avLst/>
          </a:prstGeom>
        </p:spPr>
      </p:pic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055223C6-CAB9-41E6-A52B-27257329A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8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B3B358CB-6752-4610-8EA6-716166D73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95" y="1640864"/>
            <a:ext cx="6193605" cy="39226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13EE9B-F74E-4291-8DC2-CBC03BD6D31F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54029" y="718429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8. Attendance rate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509997" y="1868260"/>
            <a:ext cx="4978400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 </a:t>
            </a:r>
            <a:r>
              <a:rPr lang="en-NZ" sz="2000" dirty="0">
                <a:latin typeface="Corbel" panose="020B0503020204020204" pitchFamily="34" charset="0"/>
              </a:rPr>
              <a:t>how many times parties attend a court proceeding, on average, prior to disposal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Sometimes called continuance rate or adjournment rate</a:t>
            </a:r>
          </a:p>
          <a:p>
            <a:pPr marL="342900" lvl="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Lower is better</a:t>
            </a:r>
          </a:p>
          <a:p>
            <a:pPr lvl="1" algn="l">
              <a:buClr>
                <a:schemeClr val="tx1"/>
              </a:buClr>
            </a:pPr>
            <a:r>
              <a:rPr lang="en-NZ" sz="2000" dirty="0">
                <a:latin typeface="Corbel" panose="020B0503020204020204" pitchFamily="34" charset="0"/>
              </a:rPr>
              <a:t>BUT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Sometimes greater is good</a:t>
            </a:r>
          </a:p>
          <a:p>
            <a:pPr marL="342900" lvl="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</a:t>
            </a:r>
            <a:r>
              <a:rPr lang="en-NZ" sz="2000" dirty="0">
                <a:latin typeface="Corbel" panose="020B0503020204020204" pitchFamily="34" charset="0"/>
              </a:rPr>
              <a:t> 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Efficiency and delay prevention</a:t>
            </a:r>
            <a:endParaRPr lang="en-US" sz="2800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E1EDF46E-6BEC-417F-BBB0-8CA4E90AA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02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CC2CAB7-C599-4D10-9EC4-D0C63823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1190" y="2642810"/>
            <a:ext cx="1214361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927652" y="2368565"/>
            <a:ext cx="9954506" cy="1699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Corbel" panose="020B0503020204020204" pitchFamily="34" charset="0"/>
              </a:rPr>
              <a:t>COURT PERFORMANCE MANAGEMENT REPORTS</a:t>
            </a:r>
            <a:endParaRPr lang="en-AU" sz="4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04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743920" y="64052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How are we really going?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DE6419D-9DBE-4C40-AF7C-D0957DBA0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9" y="1894781"/>
            <a:ext cx="9926436" cy="49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17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B86A9984-A4B2-44E6-A429-D458CB0AE1E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>
                <a:solidFill>
                  <a:schemeClr val="accent3"/>
                </a:solidFill>
                <a:latin typeface="Corbel" panose="020B0503020204020204" pitchFamily="34" charset="0"/>
              </a:rPr>
              <a:t>Court Performance Management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33432" y="316175"/>
            <a:ext cx="2511664" cy="4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Sample report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84B1159-6B51-424C-846C-AC9CED60C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3"/>
          <a:stretch/>
        </p:blipFill>
        <p:spPr bwMode="auto">
          <a:xfrm>
            <a:off x="3163078" y="26935"/>
            <a:ext cx="7753406" cy="675141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D77AF0A8-3D8D-4446-9F2F-8302B18AF8B6}"/>
              </a:ext>
            </a:extLst>
          </p:cNvPr>
          <p:cNvSpPr txBox="1"/>
          <p:nvPr/>
        </p:nvSpPr>
        <p:spPr>
          <a:xfrm>
            <a:off x="9373090" y="589475"/>
            <a:ext cx="1308248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 dirty="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Clearance Rate</a:t>
            </a:r>
            <a:endParaRPr lang="en-AU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23943967-8B99-4C70-AC13-3B8E0BFFE671}"/>
              </a:ext>
            </a:extLst>
          </p:cNvPr>
          <p:cNvSpPr txBox="1"/>
          <p:nvPr/>
        </p:nvSpPr>
        <p:spPr>
          <a:xfrm>
            <a:off x="10027214" y="3570276"/>
            <a:ext cx="1308248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 dirty="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Pending by Stage</a:t>
            </a:r>
            <a:endParaRPr lang="en-AU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37D9463-ECB2-467B-8702-B5211DF6C9C6}"/>
              </a:ext>
            </a:extLst>
          </p:cNvPr>
          <p:cNvSpPr txBox="1"/>
          <p:nvPr/>
        </p:nvSpPr>
        <p:spPr>
          <a:xfrm>
            <a:off x="9702073" y="5021393"/>
            <a:ext cx="1169806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Timeliness</a:t>
            </a:r>
            <a:endParaRPr lang="en-AU" sz="120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0E39FC8E-4DA4-452A-A0AC-DEEFF7D4036C}"/>
              </a:ext>
            </a:extLst>
          </p:cNvPr>
          <p:cNvSpPr txBox="1"/>
          <p:nvPr/>
        </p:nvSpPr>
        <p:spPr>
          <a:xfrm>
            <a:off x="9717565" y="6102136"/>
            <a:ext cx="1308248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Attendance Rate</a:t>
            </a:r>
            <a:endParaRPr lang="en-AU" sz="120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C38E5D64-5941-45B9-AB90-FF25062AEB8B}"/>
              </a:ext>
            </a:extLst>
          </p:cNvPr>
          <p:cNvSpPr txBox="1"/>
          <p:nvPr/>
        </p:nvSpPr>
        <p:spPr>
          <a:xfrm>
            <a:off x="2797734" y="3969592"/>
            <a:ext cx="1308248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 dirty="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PDR</a:t>
            </a:r>
            <a:endParaRPr lang="en-AU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AE46BF84-F52F-477B-BD9A-CAF6EF84BCAE}"/>
              </a:ext>
            </a:extLst>
          </p:cNvPr>
          <p:cNvSpPr txBox="1"/>
          <p:nvPr/>
        </p:nvSpPr>
        <p:spPr>
          <a:xfrm>
            <a:off x="2400300" y="2085935"/>
            <a:ext cx="1308248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 dirty="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 of Pending</a:t>
            </a:r>
            <a:endParaRPr lang="en-AU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3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1711853" y="2716220"/>
            <a:ext cx="7984524" cy="106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8000" b="1" dirty="0">
              <a:latin typeface="Corbel" panose="020B0503020204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7B6774-C5A1-892D-DBBC-7F992164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3" y="923918"/>
            <a:ext cx="10409744" cy="2852737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latin typeface="Corbel" panose="020B0503020204020204" pitchFamily="34" charset="0"/>
              </a:rPr>
              <a:t>INTRODUCTION</a:t>
            </a:r>
            <a:r>
              <a:rPr lang="en-US" sz="4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500" b="1" dirty="0">
                <a:latin typeface="Corbel" panose="020B0503020204020204" pitchFamily="34" charset="0"/>
              </a:rPr>
              <a:t>TO COURT PERFORMANCE MANAGEMENT</a:t>
            </a:r>
            <a:endParaRPr lang="en-AU" sz="4500" b="1" dirty="0">
              <a:latin typeface="Corbel" panose="020B0503020204020204" pitchFamily="34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F18FE7E-CED4-02A8-1678-71650BD3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39835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Producing the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5" y="1844936"/>
            <a:ext cx="6941067" cy="31393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Jurisdiction, geographic and other considerations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Timing – ‘hot off the press’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Frequency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Confidentiality – sensitivity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Distribution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Comparability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Discipline and action  </a:t>
            </a:r>
          </a:p>
        </p:txBody>
      </p:sp>
    </p:spTree>
    <p:extLst>
      <p:ext uri="{BB962C8B-B14F-4D97-AF65-F5344CB8AC3E}">
        <p14:creationId xmlns:p14="http://schemas.microsoft.com/office/powerpoint/2010/main" val="2922239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B86A9984-A4B2-44E6-A429-D458CB0AE1E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>
                <a:solidFill>
                  <a:schemeClr val="accent3"/>
                </a:solidFill>
                <a:latin typeface="Corbel" panose="020B0503020204020204" pitchFamily="34" charset="0"/>
              </a:rPr>
              <a:t>Court Performance Management 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3A9E750-6A7D-4DB9-80C6-CF8A3BCF32B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AD43D3-71B2-F948-9F48-C15489B8FD83}" type="datetime1">
              <a:rPr lang="en-AU" sz="1400" smtClean="0">
                <a:solidFill>
                  <a:schemeClr val="accent3"/>
                </a:solidFill>
                <a:latin typeface="Corbel" panose="020B0503020204020204" pitchFamily="34" charset="0"/>
              </a:rPr>
              <a:pPr/>
              <a:t>3/04/2025</a:t>
            </a:fld>
            <a:endParaRPr lang="en-NZ" sz="14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2316327" y="304800"/>
            <a:ext cx="8358555" cy="3247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Corbel" panose="020B0503020204020204" pitchFamily="34" charset="0"/>
              </a:rPr>
              <a:t>TOOLS </a:t>
            </a:r>
            <a:br>
              <a:rPr lang="en-US" sz="4500" b="1" dirty="0">
                <a:latin typeface="Corbel" panose="020B0503020204020204" pitchFamily="34" charset="0"/>
              </a:rPr>
            </a:br>
            <a:r>
              <a:rPr lang="en-US" sz="4500" b="1" dirty="0">
                <a:latin typeface="Corbel Light" panose="020B0303020204020204" pitchFamily="34" charset="0"/>
              </a:rPr>
              <a:t>TO AID ANALYSIS</a:t>
            </a:r>
            <a:endParaRPr lang="en-AU" sz="4500" b="1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71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1. Know the baseline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5" y="2368156"/>
            <a:ext cx="6941067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Where is the court starting from?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What is lowest boundary of performance?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How is the court performing against performance targets, objectives, benchmarks, goals or tolerance levels?</a:t>
            </a:r>
          </a:p>
        </p:txBody>
      </p:sp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8ADB4CE8-35E7-4CA0-8F0B-5C5F5493B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96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2. Trends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635389" y="1857523"/>
            <a:ext cx="6941067" cy="13285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is the court performing (trending) over time?</a:t>
            </a:r>
          </a:p>
          <a:p>
            <a:pPr marL="34290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performance improved, worsened or remained steady? </a:t>
            </a:r>
            <a:endParaRPr lang="en-NZ" sz="2400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792CABB-98DC-4E79-81F8-F3ECA2A3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6746507" cy="2549434"/>
          </a:xfrm>
          <a:prstGeom prst="rect">
            <a:avLst/>
          </a:prstGeom>
        </p:spPr>
      </p:pic>
      <p:pic>
        <p:nvPicPr>
          <p:cNvPr id="12" name="Picture 11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28E4BCC-5134-406D-9C59-E5F388E6E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0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3. Variability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6" y="1827728"/>
            <a:ext cx="6941067" cy="28315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much does performance vary over time and across various the dimensions being measured?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Does performance depend on the location, jurisdiction, case type, or some other variable?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there any positive deviants or “bright spots” that might serve as a positive example of performance?</a:t>
            </a:r>
            <a:r>
              <a:rPr lang="en-AU" sz="2400" dirty="0">
                <a:effectLst/>
              </a:rPr>
              <a:t> </a:t>
            </a:r>
            <a:endParaRPr lang="en-NZ" sz="2400" dirty="0"/>
          </a:p>
        </p:txBody>
      </p:sp>
      <p:pic>
        <p:nvPicPr>
          <p:cNvPr id="12" name="Picture 11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200E8FB5-3075-45B7-A2BD-563B6BBD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009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4. Performance patterns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5" y="1651905"/>
            <a:ext cx="6941067" cy="9079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there recurring patterns of performance?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there any apparent predictable regularities? </a:t>
            </a:r>
            <a:endParaRPr lang="en-NZ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719365" y="3026132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5. Face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CEC63-F9DA-41B7-AC49-E94F1FFAA71A}"/>
              </a:ext>
            </a:extLst>
          </p:cNvPr>
          <p:cNvSpPr txBox="1"/>
          <p:nvPr/>
        </p:nvSpPr>
        <p:spPr>
          <a:xfrm>
            <a:off x="719365" y="3934341"/>
            <a:ext cx="6941067" cy="9079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the raw data tell us?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individual indicators saying?</a:t>
            </a:r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2B3D6EF5-5ED9-47BB-B401-82584D979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3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6. Collective value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6" y="1781133"/>
            <a:ext cx="6941067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What do the indicators tell us if we read them together?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7. External scan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CEC63-F9DA-41B7-AC49-E94F1FFAA71A}"/>
              </a:ext>
            </a:extLst>
          </p:cNvPr>
          <p:cNvSpPr txBox="1"/>
          <p:nvPr/>
        </p:nvSpPr>
        <p:spPr>
          <a:xfrm>
            <a:off x="838201" y="4051455"/>
            <a:ext cx="8343122" cy="16466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latin typeface="Corbel" panose="020B0503020204020204" pitchFamily="34" charset="0"/>
              </a:rPr>
              <a:t>Are there any external factors that may have influenced performance positively or negatively?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latin typeface="Corbel" panose="020B0503020204020204" pitchFamily="34" charset="0"/>
              </a:rPr>
              <a:t>Are there any other credible explanations for performance problems? For example, a pandemic or tsunami</a:t>
            </a:r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0B5304D7-479D-49CF-9CA3-F95C49CF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3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8. Problem areas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6" y="1788828"/>
            <a:ext cx="8119834" cy="16466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areas are significantly, negatively out of the tolerance range, goal or target (the gap)?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are the real problem areas that demand immediate attention?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Content Placeholder 1">
            <a:extLst>
              <a:ext uri="{FF2B5EF4-FFF2-40B4-BE49-F238E27FC236}">
                <a16:creationId xmlns:a16="http://schemas.microsoft.com/office/drawing/2014/main" id="{DC0A660C-9EE4-48EB-848F-C62E566A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7" y="3646266"/>
            <a:ext cx="6643396" cy="2510470"/>
          </a:xfrm>
          <a:prstGeom prst="rect">
            <a:avLst/>
          </a:prstGeom>
        </p:spPr>
      </p:pic>
      <p:pic>
        <p:nvPicPr>
          <p:cNvPr id="14" name="Picture 1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0534C85-55DD-4598-A76B-F3D754E48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942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B5F94E-B79A-4C5F-9B52-C308ED807649}"/>
              </a:ext>
            </a:extLst>
          </p:cNvPr>
          <p:cNvSpPr/>
          <p:nvPr/>
        </p:nvSpPr>
        <p:spPr>
          <a:xfrm>
            <a:off x="0" y="1845443"/>
            <a:ext cx="8610600" cy="56490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0036" y="64567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5498E-1F4F-C556-34BF-3AAFBA9F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36" y="519880"/>
            <a:ext cx="10515600" cy="1325563"/>
          </a:xfrm>
        </p:spPr>
        <p:txBody>
          <a:bodyPr/>
          <a:lstStyle/>
          <a:p>
            <a:r>
              <a:rPr lang="en-AU" sz="3200" b="1" dirty="0">
                <a:latin typeface="Corbel" panose="020B0503020204020204" pitchFamily="34" charset="0"/>
              </a:rPr>
              <a:t>9.  Time goals/standards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B304-A79B-1D7B-D722-57581906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58</a:t>
            </a:fld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D615A-B121-D1E5-ED26-98DD3B178EB3}"/>
              </a:ext>
            </a:extLst>
          </p:cNvPr>
          <p:cNvSpPr txBox="1"/>
          <p:nvPr/>
        </p:nvSpPr>
        <p:spPr>
          <a:xfrm>
            <a:off x="315042" y="1574284"/>
            <a:ext cx="99164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/>
            <a:r>
              <a:rPr lang="en-AU" sz="12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lang="en-AU" sz="12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lang="en-AU" sz="2400" b="1" dirty="0">
                <a:solidFill>
                  <a:schemeClr val="accent6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Example: District Court of the Republic of Marshall Islands </a:t>
            </a:r>
          </a:p>
          <a:p>
            <a:pPr marL="457200">
              <a:lnSpc>
                <a:spcPct val="150000"/>
              </a:lnSpc>
              <a:spcBef>
                <a:spcPts val="1800"/>
              </a:spcBef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District Court’s annual time goals include the following: </a:t>
            </a:r>
            <a:endParaRPr lang="en-AU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Small claims cases: clear 75% in 90 days and 90% in 180 days </a:t>
            </a:r>
            <a:endParaRPr lang="en-AU" sz="24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Criminal cases: clear 75% in 45 days and 90% in 90 days </a:t>
            </a:r>
            <a:endParaRPr lang="en-AU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Juvenile cases: clear 75% days in 45 days and 90% in 180 days (not in detention) </a:t>
            </a:r>
            <a:endParaRPr lang="en-AU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Domestic violence (“DV”) matters: issue temporary protection orders in 90% within 48 hours; and clear 75% of DV matters within 35 days </a:t>
            </a:r>
            <a:endParaRPr lang="en-AU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AU" sz="2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28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80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10. Root cause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6" y="1894269"/>
            <a:ext cx="7976765" cy="38010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did the </a:t>
            </a:r>
            <a:r>
              <a:rPr lang="en-AU" sz="24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problem </a:t>
            </a: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occur in the first place?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problems symptomatic of something else (which is the original cause)?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did this happen? What do we need to do to ensure it doesn’t happen again?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the cause to do with material or technological issues? 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the causes related to people doing something wrong?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cause organisational, to do with systems, policy, or processes?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Picture 11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EE921493-4D60-4479-B9AF-4B397143A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2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986163-84AB-456C-A302-2C089183FFF5}"/>
              </a:ext>
            </a:extLst>
          </p:cNvPr>
          <p:cNvSpPr/>
          <p:nvPr/>
        </p:nvSpPr>
        <p:spPr>
          <a:xfrm>
            <a:off x="-117314" y="729764"/>
            <a:ext cx="9085468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23E15-DBE3-920D-C833-BF59B8DA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611835"/>
            <a:ext cx="9360877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What is court performance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ED4E7-6E06-C4F8-8733-2C8836C87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latin typeface="Corbel" panose="020B0503020204020204" pitchFamily="34" charset="0"/>
              </a:rPr>
              <a:t>Monitoring, analysing and using organisational performance data</a:t>
            </a:r>
          </a:p>
          <a:p>
            <a:pPr marL="0" indent="0">
              <a:buNone/>
            </a:pPr>
            <a:endParaRPr lang="en-AU" sz="1050" dirty="0">
              <a:latin typeface="Corbel" panose="020B0503020204020204" pitchFamily="34" charset="0"/>
            </a:endParaRPr>
          </a:p>
          <a:p>
            <a:pPr marL="409575" lvl="1" indent="-355600">
              <a:buFont typeface="Wingdings" panose="05000000000000000000" pitchFamily="2" charset="2"/>
              <a:buChar char="Ø"/>
              <a:tabLst>
                <a:tab pos="80963" algn="l"/>
              </a:tabLst>
            </a:pPr>
            <a:r>
              <a:rPr lang="en-AU" dirty="0">
                <a:latin typeface="Corbel" panose="020B0503020204020204" pitchFamily="34" charset="0"/>
              </a:rPr>
              <a:t>On a regular (ideally in real or near-real time) and continuous basis</a:t>
            </a:r>
          </a:p>
          <a:p>
            <a:pPr marL="409575" lvl="1" indent="-355600">
              <a:buFont typeface="Wingdings" panose="05000000000000000000" pitchFamily="2" charset="2"/>
              <a:buChar char="Ø"/>
              <a:tabLst>
                <a:tab pos="80963" algn="l"/>
              </a:tabLst>
            </a:pPr>
            <a:endParaRPr lang="en-AU" sz="1100" dirty="0">
              <a:latin typeface="Corbel" panose="020B0503020204020204" pitchFamily="34" charset="0"/>
            </a:endParaRPr>
          </a:p>
          <a:p>
            <a:pPr marL="409575" lvl="1" indent="-355600">
              <a:buFont typeface="Wingdings" panose="05000000000000000000" pitchFamily="2" charset="2"/>
              <a:buChar char="Ø"/>
              <a:tabLst>
                <a:tab pos="80963" algn="l"/>
              </a:tabLst>
            </a:pPr>
            <a:r>
              <a:rPr lang="en-AU" dirty="0">
                <a:latin typeface="Corbel" panose="020B0503020204020204" pitchFamily="34" charset="0"/>
              </a:rPr>
              <a:t>To ensure procedural justice and quality services, through</a:t>
            </a:r>
          </a:p>
          <a:p>
            <a:pPr marL="53975" lvl="1" indent="0">
              <a:buNone/>
              <a:tabLst>
                <a:tab pos="80963" algn="l"/>
              </a:tabLst>
            </a:pPr>
            <a:endParaRPr lang="en-AU" sz="1100" dirty="0">
              <a:latin typeface="Corbel" panose="020B0503020204020204" pitchFamily="34" charset="0"/>
            </a:endParaRPr>
          </a:p>
          <a:p>
            <a:pPr marL="409575" lvl="1" indent="-355600">
              <a:buFont typeface="Wingdings" panose="05000000000000000000" pitchFamily="2" charset="2"/>
              <a:buChar char="Ø"/>
              <a:tabLst>
                <a:tab pos="80963" algn="l"/>
              </a:tabLst>
            </a:pPr>
            <a:r>
              <a:rPr lang="en-AU" dirty="0">
                <a:latin typeface="Corbel" panose="020B0503020204020204" pitchFamily="34" charset="0"/>
              </a:rPr>
              <a:t>Timely, transparent, accountable and efficient performance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DA90673-76E2-F89F-78B9-067D554B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6315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66580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The narrative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6" y="1635580"/>
            <a:ext cx="7976765" cy="7848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000" dirty="0">
                <a:latin typeface="Corbel" panose="020B0503020204020204" pitchFamily="34" charset="0"/>
                <a:cs typeface="Calibri" panose="020F0502020204030204" pitchFamily="34" charset="0"/>
              </a:rPr>
              <a:t>Most valuable part of the report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000" dirty="0">
                <a:latin typeface="Corbel" panose="020B0503020204020204" pitchFamily="34" charset="0"/>
                <a:cs typeface="Calibri" panose="020F0502020204030204" pitchFamily="34" charset="0"/>
              </a:rPr>
              <a:t>Written description of answers to the above questions </a:t>
            </a:r>
            <a:endParaRPr lang="en-NZ" sz="2000" dirty="0">
              <a:latin typeface="Corbel" panose="020B05030202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3BAD1-5F2B-49E3-A56F-AB9268273BE6}"/>
              </a:ext>
            </a:extLst>
          </p:cNvPr>
          <p:cNvSpPr txBox="1"/>
          <p:nvPr/>
        </p:nvSpPr>
        <p:spPr>
          <a:xfrm>
            <a:off x="952901" y="2614945"/>
            <a:ext cx="9473818" cy="3293209"/>
          </a:xfrm>
          <a:prstGeom prst="rect">
            <a:avLst/>
          </a:prstGeom>
          <a:noFill/>
          <a:ln w="3492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b="1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Commentary</a:t>
            </a:r>
            <a:endParaRPr lang="en-AU" sz="1400" dirty="0"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dirty="0">
                <a:solidFill>
                  <a:schemeClr val="tx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 of QTR 2, the number of cases registered at 162 and finalised at 149. </a:t>
            </a:r>
            <a:r>
              <a:rPr lang="en-AU" sz="1400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</a:t>
            </a:r>
            <a:r>
              <a:rPr lang="en-AU" sz="1400" dirty="0">
                <a:solidFill>
                  <a:schemeClr val="accent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b="1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DOWN</a:t>
            </a:r>
            <a:r>
              <a:rPr lang="en-AU" sz="1400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26% for registered cases and 25% for cases finalised, compared to the numbers at QTR2 in 2022. But </a:t>
            </a:r>
            <a:r>
              <a:rPr lang="en-AU" sz="1400" b="1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</a:t>
            </a:r>
            <a:r>
              <a:rPr lang="en-AU" sz="1400" b="1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news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we are starting to see the numbers of registrations and finalisations </a:t>
            </a:r>
            <a:r>
              <a:rPr lang="en-AU" sz="1400" b="1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INCREASING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AU" sz="1400" b="1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registrations increased by 43% and finalisations by 13%, compared to QTR1, where saw a decline in numbers due to COVID lock down restrictions.  The clearance rate is at 92% - sitting below 100%.  This could be due to the slow rate of finalisations.  As a result, pending has slightly </a:t>
            </a:r>
            <a:r>
              <a:rPr lang="en-AU" sz="1400" b="1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INCREASED</a:t>
            </a:r>
            <a:r>
              <a:rPr lang="en-AU" sz="1400" b="1" dirty="0">
                <a:solidFill>
                  <a:srgbClr val="00B05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797 cases at the end of May, t0 802 at the end of QTR2.  PDR remains at 1.1, with our target remaining less than 1.0., not ideal.</a:t>
            </a:r>
            <a:endParaRPr lang="en-AU" sz="1400" dirty="0"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 case status is </a:t>
            </a:r>
            <a:r>
              <a:rPr lang="en-AU" sz="1400" b="1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</a:t>
            </a:r>
            <a:r>
              <a:rPr lang="en-AU" sz="1400" b="1" dirty="0">
                <a:solidFill>
                  <a:srgbClr val="00B05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51% of cases listed compared to last month at 44%.  18% of cases are under ‘judge’s attention’. This is a </a:t>
            </a:r>
            <a:r>
              <a:rPr lang="en-AU" sz="1400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reduction</a:t>
            </a:r>
            <a:r>
              <a:rPr lang="en-AU" sz="1400" dirty="0">
                <a:solidFill>
                  <a:schemeClr val="accent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5% from 23% at the end of May. 10% of cases have a ‘no further listing’ and another 21% of cases are either ‘judgment reserved’, ‘wait’, ‘next court tour’ or ‘warrant issued’.  The attendance rate is steady at 5.6. </a:t>
            </a:r>
            <a:endParaRPr lang="en-AU" sz="1400" dirty="0"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b="1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 required</a:t>
            </a:r>
            <a:endParaRPr lang="en-AU" sz="1400" dirty="0"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cases must have a future listing and special attention needs to be given to Justice Gus’s replacement.</a:t>
            </a:r>
            <a:endParaRPr lang="en-AU" sz="1400" dirty="0"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43F4B4DB-C613-427C-96E0-A5A3F54C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702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062704" y="1316750"/>
            <a:ext cx="4869024" cy="106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8000" b="1" dirty="0">
              <a:latin typeface="Corbel" panose="020B0503020204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F1DB1C-D361-5FFF-0AD6-F60EE7B2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61</a:t>
            </a:fld>
            <a:endParaRPr lang="en-N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969CB0-2B51-4946-A7F0-E2638B68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500" b="1" dirty="0">
                <a:latin typeface="Corbel" panose="020B0503020204020204" pitchFamily="34" charset="0"/>
              </a:rPr>
              <a:t>PRACTICAL SESSION  </a:t>
            </a:r>
            <a:br>
              <a:rPr lang="en-AU" sz="45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AU" sz="4500" b="1" dirty="0">
                <a:latin typeface="Corbel Light" panose="020B0303020204020204" pitchFamily="34" charset="0"/>
              </a:rPr>
              <a:t>SCENARIOS</a:t>
            </a:r>
            <a:br>
              <a:rPr lang="en-AU" b="1" dirty="0">
                <a:solidFill>
                  <a:schemeClr val="bg1"/>
                </a:solidFill>
                <a:latin typeface="Corbel Light" panose="020B0303020204020204" pitchFamily="34" charset="0"/>
              </a:rPr>
            </a:br>
            <a:endParaRPr lang="en-NZ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12AB5A-A189-4562-A232-26074A15C6A0}"/>
              </a:ext>
            </a:extLst>
          </p:cNvPr>
          <p:cNvSpPr txBox="1">
            <a:spLocks/>
          </p:cNvSpPr>
          <p:nvPr/>
        </p:nvSpPr>
        <p:spPr>
          <a:xfrm>
            <a:off x="838200" y="42059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4500" b="1" dirty="0">
              <a:solidFill>
                <a:schemeClr val="bg1"/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738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062704" y="1316750"/>
            <a:ext cx="4869024" cy="106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8000" b="1" dirty="0">
              <a:latin typeface="Corbel" panose="020B0503020204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F1DB1C-D361-5FFF-0AD6-F60EE7B2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62</a:t>
            </a:fld>
            <a:endParaRPr lang="en-N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969CB0-2B51-4946-A7F0-E2638B68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500" b="1" dirty="0">
                <a:latin typeface="Corbel" panose="020B0503020204020204" pitchFamily="34" charset="0"/>
              </a:rPr>
              <a:t>PRACTICAL SESSION  </a:t>
            </a:r>
            <a:br>
              <a:rPr lang="en-AU" sz="45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AU" sz="4500" b="1" dirty="0">
                <a:latin typeface="Corbel Light" panose="020B0303020204020204" pitchFamily="34" charset="0"/>
              </a:rPr>
              <a:t>OWN DATA</a:t>
            </a:r>
            <a:br>
              <a:rPr lang="en-AU" b="1" dirty="0">
                <a:solidFill>
                  <a:schemeClr val="bg1"/>
                </a:solidFill>
                <a:latin typeface="Corbel Light" panose="020B0303020204020204" pitchFamily="34" charset="0"/>
              </a:rPr>
            </a:br>
            <a:endParaRPr lang="en-NZ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12AB5A-A189-4562-A232-26074A15C6A0}"/>
              </a:ext>
            </a:extLst>
          </p:cNvPr>
          <p:cNvSpPr txBox="1">
            <a:spLocks/>
          </p:cNvSpPr>
          <p:nvPr/>
        </p:nvSpPr>
        <p:spPr>
          <a:xfrm>
            <a:off x="838200" y="42059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4500" b="1" dirty="0">
              <a:solidFill>
                <a:schemeClr val="bg1"/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00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25EF22-1CCA-4011-8094-FCA69A00F0F7}"/>
              </a:ext>
            </a:extLst>
          </p:cNvPr>
          <p:cNvSpPr/>
          <p:nvPr/>
        </p:nvSpPr>
        <p:spPr>
          <a:xfrm>
            <a:off x="-126353" y="539341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DE9BD-0558-6431-6525-DBDFDFA7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Accuracy, validity and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9986-1AA9-F643-C8BE-691050B8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9560169" cy="4351338"/>
          </a:xfrm>
        </p:spPr>
        <p:txBody>
          <a:bodyPr>
            <a:normAutofit/>
          </a:bodyPr>
          <a:lstStyle/>
          <a:p>
            <a:pPr indent="-34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b="1" dirty="0"/>
              <a:t>Accuracy</a:t>
            </a:r>
            <a:r>
              <a:rPr lang="en-AU" sz="2600" dirty="0"/>
              <a:t> - exact, precise and correct data</a:t>
            </a:r>
          </a:p>
          <a:p>
            <a:pPr indent="-3420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b="1" dirty="0"/>
              <a:t>Validity</a:t>
            </a:r>
            <a:r>
              <a:rPr lang="en-AU" sz="2600" dirty="0"/>
              <a:t> - </a:t>
            </a:r>
            <a:r>
              <a:rPr lang="en-US" sz="2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refers to the question: Does the data measure what it was intended to measure? Data must be reliable and accurate before it has a chance of being valid </a:t>
            </a:r>
            <a:endParaRPr lang="en-AU" sz="2600" dirty="0"/>
          </a:p>
          <a:p>
            <a:pPr indent="-3420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b="1" dirty="0"/>
              <a:t>Reliability</a:t>
            </a:r>
            <a:r>
              <a:rPr lang="en-AU" sz="2600" dirty="0"/>
              <a:t> - </a:t>
            </a:r>
            <a:r>
              <a:rPr lang="en-US" sz="2600" dirty="0">
                <a:latin typeface="Corbel" panose="020B0503020204020204" pitchFamily="34" charset="0"/>
                <a:cs typeface="Calibri" panose="020F0502020204030204" pitchFamily="34" charset="0"/>
              </a:rPr>
              <a:t>t</a:t>
            </a:r>
            <a:r>
              <a:rPr lang="en-US" sz="2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be reliable, data must be accurate, exact, and precise. Data must be reliable before it has a chance of being valid </a:t>
            </a:r>
            <a:endParaRPr lang="en-AU" sz="26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B452F-A1A6-CBF2-704B-D0942A7A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63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688614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6233" y="87657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How to achieve trusted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26233" y="1849745"/>
            <a:ext cx="9062536" cy="42011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Develop a quality data governance framework, policies and plan</a:t>
            </a:r>
          </a:p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Regularly review the completeness, consistency, conformity, timeliness, accuracy, validity and reliability of the data</a:t>
            </a:r>
          </a:p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Clearly assign responsibility for quality data and maintenance into standard operating procedures and statements of duties</a:t>
            </a:r>
          </a:p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Assign roles such as ‘super user’ to whom court officers can direct questions</a:t>
            </a:r>
          </a:p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Ensure that all court officers are adequately trained in the practical aspects</a:t>
            </a:r>
          </a:p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Ensure managers take prompt and decisive action if data quality falls outside the desired levels, based on the KPIs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Picture 11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10CBA1D6-3B4B-436B-BED8-99783DFF4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130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CC2CAB7-C599-4D10-9EC4-D0C63823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2488" y="2530842"/>
            <a:ext cx="12143619" cy="6858000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B86A9984-A4B2-44E6-A429-D458CB0AE1E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>
                <a:solidFill>
                  <a:schemeClr val="accent3"/>
                </a:solidFill>
                <a:latin typeface="Corbel" panose="020B0503020204020204" pitchFamily="34" charset="0"/>
              </a:rPr>
              <a:t>Court Performance Management 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3A9E750-6A7D-4DB9-80C6-CF8A3BCF32B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AD43D3-71B2-F948-9F48-C15489B8FD83}" type="datetime1">
              <a:rPr lang="en-AU" sz="1400" smtClean="0">
                <a:solidFill>
                  <a:schemeClr val="accent3"/>
                </a:solidFill>
                <a:latin typeface="Corbel" panose="020B0503020204020204" pitchFamily="34" charset="0"/>
              </a:rPr>
              <a:pPr/>
              <a:t>3/04/2025</a:t>
            </a:fld>
            <a:endParaRPr lang="en-NZ" sz="14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2741085" y="2119114"/>
            <a:ext cx="7315201" cy="1577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500" b="1" dirty="0">
                <a:latin typeface="Corbel" panose="020B0503020204020204" pitchFamily="34" charset="0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1600152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6232" y="876575"/>
            <a:ext cx="7993697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10 court performance management implementation strategies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696805" y="1910297"/>
            <a:ext cx="8445759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Clarity of the aims and purpose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Use a team 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Communicate continuously and openly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Focus on the court user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Train everyone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Prioritise quality data management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Share results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Don’t name and shame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Take action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Recognise outstanding performance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Picture 11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A46C0E38-AFD9-4543-AB77-7BA2DF9BC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911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CC2CAB7-C599-4D10-9EC4-D0C63823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0924" y="2804220"/>
            <a:ext cx="12885296" cy="72768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241492" y="3141293"/>
            <a:ext cx="3388566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b="1" dirty="0">
                <a:latin typeface="Corbel" panose="020B0503020204020204" pitchFamily="34" charset="0"/>
              </a:rPr>
              <a:t>Thank you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6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2E7CC4-9867-45BF-BD1C-A3A6CBE09E9D}"/>
              </a:ext>
            </a:extLst>
          </p:cNvPr>
          <p:cNvSpPr/>
          <p:nvPr/>
        </p:nvSpPr>
        <p:spPr>
          <a:xfrm>
            <a:off x="-117314" y="7297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DC39FB-7E0B-4184-A6BF-3F50CEDE8C4F}"/>
              </a:ext>
            </a:extLst>
          </p:cNvPr>
          <p:cNvSpPr txBox="1">
            <a:spLocks/>
          </p:cNvSpPr>
          <p:nvPr/>
        </p:nvSpPr>
        <p:spPr>
          <a:xfrm>
            <a:off x="1403641" y="2131105"/>
            <a:ext cx="7985125" cy="385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i="1" dirty="0"/>
              <a:t>“Understanding what is true </a:t>
            </a:r>
            <a:r>
              <a:rPr lang="en-US" sz="2400" i="1" dirty="0"/>
              <a:t>is essential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/>
              <a:t>for success and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/>
              <a:t>being radically transparent about mistakes and weaknesses,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/>
              <a:t>helps to create the understanding that leads to improvement.”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C53739-0A71-4A6A-8BBB-2006788BB3CD}"/>
              </a:ext>
            </a:extLst>
          </p:cNvPr>
          <p:cNvSpPr txBox="1"/>
          <p:nvPr/>
        </p:nvSpPr>
        <p:spPr>
          <a:xfrm>
            <a:off x="7668404" y="4059917"/>
            <a:ext cx="155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R. Dalio, </a:t>
            </a:r>
            <a:r>
              <a:rPr lang="en-US" sz="1400" i="1" dirty="0"/>
              <a:t>Principles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C64FB4-0C7F-4887-9418-39D201344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7" y="4213805"/>
            <a:ext cx="3115691" cy="15574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36AF8-CF29-CD82-5FEB-BE2782CB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7</a:t>
            </a:fld>
            <a:endParaRPr lang="en-NZ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7F09AF-896B-4160-B306-C2C8CF656942}"/>
              </a:ext>
            </a:extLst>
          </p:cNvPr>
          <p:cNvSpPr txBox="1">
            <a:spLocks/>
          </p:cNvSpPr>
          <p:nvPr/>
        </p:nvSpPr>
        <p:spPr>
          <a:xfrm>
            <a:off x="263769" y="611835"/>
            <a:ext cx="9360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Court performance management</a:t>
            </a:r>
          </a:p>
        </p:txBody>
      </p:sp>
    </p:spTree>
    <p:extLst>
      <p:ext uri="{BB962C8B-B14F-4D97-AF65-F5344CB8AC3E}">
        <p14:creationId xmlns:p14="http://schemas.microsoft.com/office/powerpoint/2010/main" val="344494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9F8A72-C172-47E7-B792-64C114C73BAE}"/>
              </a:ext>
            </a:extLst>
          </p:cNvPr>
          <p:cNvSpPr/>
          <p:nvPr/>
        </p:nvSpPr>
        <p:spPr>
          <a:xfrm>
            <a:off x="-117314" y="729764"/>
            <a:ext cx="6353991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34F7638-B254-4924-A04A-F94139ECB3DB}"/>
              </a:ext>
            </a:extLst>
          </p:cNvPr>
          <p:cNvSpPr/>
          <p:nvPr/>
        </p:nvSpPr>
        <p:spPr>
          <a:xfrm rot="16200000">
            <a:off x="2753555" y="-2565987"/>
            <a:ext cx="6872457" cy="12004432"/>
          </a:xfrm>
          <a:prstGeom prst="triangle">
            <a:avLst>
              <a:gd name="adj" fmla="val 193"/>
            </a:avLst>
          </a:prstGeom>
          <a:solidFill>
            <a:schemeClr val="accent3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11" name="Content Placeholder 3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id="{52AEAB2C-F304-4D5D-B799-DABB064EBD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4695333" cy="6640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CF967-6457-3CA8-3FD4-0F3A8435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74928"/>
            <a:ext cx="4695333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Evidence based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CC63F-2662-43D9-151F-3E1DF700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770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0B9D00-2776-4090-9C79-A59465C7D807}"/>
              </a:ext>
            </a:extLst>
          </p:cNvPr>
          <p:cNvSpPr/>
          <p:nvPr/>
        </p:nvSpPr>
        <p:spPr>
          <a:xfrm>
            <a:off x="-117314" y="7297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50496" y="934205"/>
            <a:ext cx="4035804" cy="76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90DD3F-4F1F-42B5-A8B7-01FD062B4D4B}"/>
              </a:ext>
            </a:extLst>
          </p:cNvPr>
          <p:cNvSpPr txBox="1">
            <a:spLocks/>
          </p:cNvSpPr>
          <p:nvPr/>
        </p:nvSpPr>
        <p:spPr>
          <a:xfrm>
            <a:off x="838201" y="2227156"/>
            <a:ext cx="7988558" cy="2634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NZ" dirty="0"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5AFBC-35C7-2F2F-B0C6-78109138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44" y="585258"/>
            <a:ext cx="9360877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56408-3FD7-F804-BB4C-A0481CA8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156"/>
            <a:ext cx="10515600" cy="3176792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A regular, voluntary,  self assessment or ‘check’ of performance </a:t>
            </a:r>
            <a:br>
              <a:rPr lang="en-NZ" dirty="0">
                <a:latin typeface="Corbel" panose="020B0503020204020204" pitchFamily="34" charset="0"/>
              </a:rPr>
            </a:br>
            <a:r>
              <a:rPr lang="en-NZ" dirty="0">
                <a:latin typeface="Corbel" panose="020B0503020204020204" pitchFamily="34" charset="0"/>
              </a:rPr>
              <a:t>(as opposed to a third party)</a:t>
            </a:r>
          </a:p>
          <a:p>
            <a:pPr>
              <a:buFont typeface="Wingdings" panose="05000000000000000000" pitchFamily="2" charset="2"/>
              <a:buChar char="Ø"/>
            </a:pPr>
            <a:endParaRPr lang="en-NZ" dirty="0">
              <a:latin typeface="Corbel" panose="020B0503020204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Features the measuring and monitoring of goals and targets agreed  by court leaders and  justice leaders (and sometimes with the profession)</a:t>
            </a:r>
          </a:p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FD9A18B-542B-2324-DC9A-74076A90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72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PJSP 3">
      <a:dk1>
        <a:srgbClr val="003E59"/>
      </a:dk1>
      <a:lt1>
        <a:srgbClr val="FFFFFF"/>
      </a:lt1>
      <a:dk2>
        <a:srgbClr val="000000"/>
      </a:dk2>
      <a:lt2>
        <a:srgbClr val="E9E4E3"/>
      </a:lt2>
      <a:accent1>
        <a:srgbClr val="0DA98A"/>
      </a:accent1>
      <a:accent2>
        <a:srgbClr val="54AADF"/>
      </a:accent2>
      <a:accent3>
        <a:srgbClr val="6DCAF3"/>
      </a:accent3>
      <a:accent4>
        <a:srgbClr val="E50051"/>
      </a:accent4>
      <a:accent5>
        <a:srgbClr val="003E59"/>
      </a:accent5>
      <a:accent6>
        <a:srgbClr val="F07E26"/>
      </a:accent6>
      <a:hlink>
        <a:srgbClr val="54AADF"/>
      </a:hlink>
      <a:folHlink>
        <a:srgbClr val="E500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JSP">
      <a:dk1>
        <a:srgbClr val="003E59"/>
      </a:dk1>
      <a:lt1>
        <a:srgbClr val="E9E4E3"/>
      </a:lt1>
      <a:dk2>
        <a:srgbClr val="000000"/>
      </a:dk2>
      <a:lt2>
        <a:srgbClr val="FFFFFF"/>
      </a:lt2>
      <a:accent1>
        <a:srgbClr val="0DA98A"/>
      </a:accent1>
      <a:accent2>
        <a:srgbClr val="54AADF"/>
      </a:accent2>
      <a:accent3>
        <a:srgbClr val="6DCAF3"/>
      </a:accent3>
      <a:accent4>
        <a:srgbClr val="E50051"/>
      </a:accent4>
      <a:accent5>
        <a:srgbClr val="EE5045"/>
      </a:accent5>
      <a:accent6>
        <a:srgbClr val="F07E26"/>
      </a:accent6>
      <a:hlink>
        <a:srgbClr val="0DA98A"/>
      </a:hlink>
      <a:folHlink>
        <a:srgbClr val="E500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14954</TotalTime>
  <Words>3024</Words>
  <Application>Microsoft Office PowerPoint</Application>
  <PresentationFormat>Widescreen</PresentationFormat>
  <Paragraphs>507</Paragraphs>
  <Slides>67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Calibri</vt:lpstr>
      <vt:lpstr>Calibri Light</vt:lpstr>
      <vt:lpstr>Corbel</vt:lpstr>
      <vt:lpstr>Corbel Light</vt:lpstr>
      <vt:lpstr>Courier New</vt:lpstr>
      <vt:lpstr>Times New Roman</vt:lpstr>
      <vt:lpstr>Wingdings</vt:lpstr>
      <vt:lpstr>Office Theme</vt:lpstr>
      <vt:lpstr>1_Office Theme</vt:lpstr>
      <vt:lpstr>Court performance management  </vt:lpstr>
      <vt:lpstr>Outcomes</vt:lpstr>
      <vt:lpstr>Outcomes continued …</vt:lpstr>
      <vt:lpstr>Materials</vt:lpstr>
      <vt:lpstr>INTRODUCTION TO COURT PERFORMANCE MANAGEMENT</vt:lpstr>
      <vt:lpstr>What is court performance management?</vt:lpstr>
      <vt:lpstr>PowerPoint Presentation</vt:lpstr>
      <vt:lpstr>Evidence based</vt:lpstr>
      <vt:lpstr>Methodology</vt:lpstr>
      <vt:lpstr>Purpose of court performance management</vt:lpstr>
      <vt:lpstr>Levels of court performance</vt:lpstr>
      <vt:lpstr>PowerPoint Presentation</vt:lpstr>
      <vt:lpstr>PowerPoint Presentation</vt:lpstr>
      <vt:lpstr>PowerPoint Presentation</vt:lpstr>
      <vt:lpstr>COURT PERFORMANCE MANAGEMENT CHALLENGES IN THE PACIFIC</vt:lpstr>
      <vt:lpstr>PowerPoint Presentation</vt:lpstr>
      <vt:lpstr>PowerPoint Presentation</vt:lpstr>
      <vt:lpstr>WHY DO YOU THINK COURT PERFORMANCE MANAGEMENT IS CRITICAL?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YOU THINK COURT PERFORMANCE MANAGEMENT IS CRITICAL?</vt:lpstr>
      <vt:lpstr>PowerPoint Presentation</vt:lpstr>
      <vt:lpstr>PowerPoint Presentation</vt:lpstr>
      <vt:lpstr>PowerPoint Presentation</vt:lpstr>
      <vt:lpstr>PowerPoint Presentation</vt:lpstr>
      <vt:lpstr>Court performance management cycle </vt:lpstr>
      <vt:lpstr>PowerPoint Presentation</vt:lpstr>
      <vt:lpstr>PowerPoint Presentation</vt:lpstr>
      <vt:lpstr>PowerPoint Presentation</vt:lpstr>
      <vt:lpstr>PowerPoint Presentation</vt:lpstr>
      <vt:lpstr>Looking at areas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  Time goals/standards</vt:lpstr>
      <vt:lpstr>PowerPoint Presentation</vt:lpstr>
      <vt:lpstr>PowerPoint Presentation</vt:lpstr>
      <vt:lpstr>PRACTICAL SESSION   SCENARIOS </vt:lpstr>
      <vt:lpstr>PRACTICAL SESSION   OWN DATA </vt:lpstr>
      <vt:lpstr>Accuracy, validity and reliability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Ewens, Holly</dc:creator>
  <cp:lastModifiedBy>Chandler1, Sarah</cp:lastModifiedBy>
  <cp:revision>167</cp:revision>
  <dcterms:created xsi:type="dcterms:W3CDTF">2022-11-24T20:46:46Z</dcterms:created>
  <dcterms:modified xsi:type="dcterms:W3CDTF">2025-04-02T21:45:33Z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-783268897</vt:i4>
  </property>
  <property fmtid="{D5CDD505-2E9C-101B-9397-08002B2CF9AE}" pid="3" name="_NewReviewCycle">
    <vt:lpwstr/>
  </property>
  <property fmtid="{D5CDD505-2E9C-101B-9397-08002B2CF9AE}" pid="4" name="_EmailSubject">
    <vt:lpwstr>CPM and AR workshop: Power points and handout</vt:lpwstr>
  </property>
  <property fmtid="{D5CDD505-2E9C-101B-9397-08002B2CF9AE}" pid="5" name="_AuthorEmail">
    <vt:lpwstr>Tina.Pope@justice.govt.nz</vt:lpwstr>
  </property>
  <property fmtid="{D5CDD505-2E9C-101B-9397-08002B2CF9AE}" pid="6" name="_AuthorEmailDisplayName">
    <vt:lpwstr>Pope, Tina</vt:lpwstr>
  </property>
</Properties>
</file>